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handoutMasterIdLst>
    <p:handoutMasterId r:id="rId47"/>
  </p:handoutMasterIdLst>
  <p:sldIdLst>
    <p:sldId id="256" r:id="rId2"/>
    <p:sldId id="260" r:id="rId3"/>
    <p:sldId id="257" r:id="rId4"/>
    <p:sldId id="258" r:id="rId5"/>
    <p:sldId id="261" r:id="rId6"/>
    <p:sldId id="282" r:id="rId7"/>
    <p:sldId id="283" r:id="rId8"/>
    <p:sldId id="268" r:id="rId9"/>
    <p:sldId id="286" r:id="rId10"/>
    <p:sldId id="285" r:id="rId11"/>
    <p:sldId id="288" r:id="rId12"/>
    <p:sldId id="287" r:id="rId13"/>
    <p:sldId id="289" r:id="rId14"/>
    <p:sldId id="290" r:id="rId15"/>
    <p:sldId id="291" r:id="rId16"/>
    <p:sldId id="293" r:id="rId17"/>
    <p:sldId id="262" r:id="rId18"/>
    <p:sldId id="263" r:id="rId19"/>
    <p:sldId id="294" r:id="rId20"/>
    <p:sldId id="269" r:id="rId21"/>
    <p:sldId id="296" r:id="rId22"/>
    <p:sldId id="270" r:id="rId23"/>
    <p:sldId id="271" r:id="rId24"/>
    <p:sldId id="273" r:id="rId25"/>
    <p:sldId id="274" r:id="rId26"/>
    <p:sldId id="272" r:id="rId27"/>
    <p:sldId id="275" r:id="rId28"/>
    <p:sldId id="276" r:id="rId29"/>
    <p:sldId id="277" r:id="rId30"/>
    <p:sldId id="278" r:id="rId31"/>
    <p:sldId id="279" r:id="rId32"/>
    <p:sldId id="280" r:id="rId33"/>
    <p:sldId id="265" r:id="rId34"/>
    <p:sldId id="266" r:id="rId35"/>
    <p:sldId id="267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</p:sldIdLst>
  <p:sldSz cx="9144000" cy="6858000" type="screen4x3"/>
  <p:notesSz cx="6797675" cy="987425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8032" autoAdjust="0"/>
  </p:normalViewPr>
  <p:slideViewPr>
    <p:cSldViewPr>
      <p:cViewPr varScale="1">
        <p:scale>
          <a:sx n="102" d="100"/>
          <a:sy n="102" d="100"/>
        </p:scale>
        <p:origin x="189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83583-B46F-458E-8BFD-A1C4E560333A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C55C9-FD89-4949-A29A-083C8CBCEC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9911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02770-2170-49F6-9A9C-668F1635BEFA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F7D1A-C66E-4123-B6D1-1248FEBF9E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4147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1827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7589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Constraint</a:t>
            </a:r>
            <a:r>
              <a:rPr lang="hu-HU" dirty="0" smtClean="0"/>
              <a:t>=kényszer</a:t>
            </a:r>
          </a:p>
          <a:p>
            <a:r>
              <a:rPr lang="hu-HU" dirty="0" err="1" smtClean="0"/>
              <a:t>Filtering</a:t>
            </a:r>
            <a:r>
              <a:rPr lang="hu-HU" dirty="0" smtClean="0"/>
              <a:t>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8334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2456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2805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9609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Optimal</a:t>
            </a:r>
            <a:r>
              <a:rPr lang="hu-HU" dirty="0" smtClean="0"/>
              <a:t> </a:t>
            </a:r>
            <a:r>
              <a:rPr lang="hu-HU" dirty="0" err="1" smtClean="0"/>
              <a:t>case</a:t>
            </a:r>
            <a:r>
              <a:rPr lang="hu-HU" dirty="0" smtClean="0"/>
              <a:t>: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data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distribution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quite</a:t>
            </a:r>
            <a:r>
              <a:rPr lang="hu-HU" baseline="0" dirty="0" smtClean="0"/>
              <a:t> uniform.</a:t>
            </a:r>
          </a:p>
          <a:p>
            <a:r>
              <a:rPr lang="hu-HU" baseline="0" dirty="0" smtClean="0"/>
              <a:t>National </a:t>
            </a:r>
            <a:r>
              <a:rPr lang="hu-HU" baseline="0" dirty="0" err="1" smtClean="0"/>
              <a:t>Mapping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Agencies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5135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1411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0705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Omission</a:t>
            </a:r>
            <a:r>
              <a:rPr lang="hu-HU" dirty="0" smtClean="0"/>
              <a:t>=elhagyás</a:t>
            </a:r>
          </a:p>
          <a:p>
            <a:r>
              <a:rPr lang="hu-HU" dirty="0" err="1" smtClean="0"/>
              <a:t>Symbolization</a:t>
            </a:r>
            <a:r>
              <a:rPr lang="hu-HU" dirty="0" smtClean="0"/>
              <a:t>&gt;</a:t>
            </a:r>
            <a:r>
              <a:rPr lang="hu-HU" dirty="0" err="1" smtClean="0"/>
              <a:t>graphic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encoding</a:t>
            </a:r>
            <a:endParaRPr lang="hu-HU" baseline="0" dirty="0" smtClean="0"/>
          </a:p>
          <a:p>
            <a:r>
              <a:rPr lang="hu-HU" baseline="0" dirty="0" err="1" smtClean="0"/>
              <a:t>Simplification</a:t>
            </a:r>
            <a:r>
              <a:rPr lang="hu-HU" baseline="0" dirty="0" smtClean="0"/>
              <a:t>&gt;</a:t>
            </a:r>
            <a:r>
              <a:rPr lang="hu-HU" baseline="0" dirty="0" err="1" smtClean="0"/>
              <a:t>delete</a:t>
            </a:r>
            <a:r>
              <a:rPr lang="hu-HU" baseline="0" dirty="0" smtClean="0"/>
              <a:t>/</a:t>
            </a:r>
            <a:r>
              <a:rPr lang="hu-HU" baseline="0" dirty="0" err="1" smtClean="0"/>
              <a:t>reduce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unnecessary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information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0636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36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8177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Process</a:t>
            </a:r>
            <a:r>
              <a:rPr lang="hu-HU" dirty="0" smtClean="0"/>
              <a:t> </a:t>
            </a:r>
            <a:r>
              <a:rPr lang="hu-HU" dirty="0" err="1" smtClean="0"/>
              <a:t>recognition</a:t>
            </a:r>
            <a:r>
              <a:rPr lang="hu-HU" dirty="0" smtClean="0"/>
              <a:t>: </a:t>
            </a:r>
            <a:r>
              <a:rPr lang="hu-HU" dirty="0" err="1" smtClean="0"/>
              <a:t>generalization</a:t>
            </a:r>
            <a:r>
              <a:rPr lang="hu-HU" dirty="0" smtClean="0"/>
              <a:t> operators </a:t>
            </a:r>
            <a:r>
              <a:rPr lang="hu-HU" dirty="0" err="1" smtClean="0"/>
              <a:t>parameters</a:t>
            </a:r>
            <a:r>
              <a:rPr lang="hu-HU" dirty="0" smtClean="0"/>
              <a:t>&gt;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if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know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them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can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transform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source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data</a:t>
            </a:r>
            <a:r>
              <a:rPr lang="hu-HU" baseline="0" dirty="0" smtClean="0"/>
              <a:t>.</a:t>
            </a:r>
          </a:p>
          <a:p>
            <a:r>
              <a:rPr lang="hu-HU" baseline="0" dirty="0" err="1" smtClean="0"/>
              <a:t>Process</a:t>
            </a:r>
            <a:r>
              <a:rPr lang="hu-HU" baseline="0" dirty="0" smtClean="0"/>
              <a:t>  </a:t>
            </a:r>
            <a:r>
              <a:rPr lang="hu-HU" baseline="0" dirty="0" err="1" smtClean="0"/>
              <a:t>modeling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compile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rules</a:t>
            </a:r>
            <a:r>
              <a:rPr lang="hu-HU" baseline="0" dirty="0" smtClean="0"/>
              <a:t> and </a:t>
            </a:r>
            <a:r>
              <a:rPr lang="hu-HU" baseline="0" dirty="0" err="1" smtClean="0"/>
              <a:t>procedures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Algorithmic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1899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9416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4624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6493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4871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Complication</a:t>
            </a:r>
            <a:r>
              <a:rPr lang="hu-HU" dirty="0" smtClean="0"/>
              <a:t>:</a:t>
            </a:r>
            <a:r>
              <a:rPr lang="hu-HU" baseline="0" dirty="0" smtClean="0"/>
              <a:t> Barbara </a:t>
            </a:r>
            <a:r>
              <a:rPr lang="hu-HU" baseline="0" dirty="0" err="1" smtClean="0"/>
              <a:t>Buttenfield</a:t>
            </a:r>
            <a:r>
              <a:rPr lang="hu-HU" baseline="0" dirty="0" smtClean="0"/>
              <a:t>&gt; </a:t>
            </a:r>
            <a:r>
              <a:rPr lang="hu-HU" baseline="0" dirty="0" err="1" smtClean="0"/>
              <a:t>solution</a:t>
            </a:r>
            <a:r>
              <a:rPr lang="hu-HU" baseline="0" dirty="0" smtClean="0"/>
              <a:t>: </a:t>
            </a:r>
            <a:r>
              <a:rPr lang="hu-HU" baseline="0" dirty="0" err="1" smtClean="0"/>
              <a:t>using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different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tolerance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values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each</a:t>
            </a:r>
            <a:r>
              <a:rPr lang="hu-HU" baseline="0" dirty="0" smtClean="0"/>
              <a:t> part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line.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9980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24678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70169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2940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1689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13669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82360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57245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 smtClean="0"/>
              <a:t>Simplification</a:t>
            </a:r>
            <a:r>
              <a:rPr lang="hu-HU" dirty="0" smtClean="0"/>
              <a:t> of </a:t>
            </a:r>
            <a:r>
              <a:rPr lang="hu-HU" dirty="0" err="1" smtClean="0"/>
              <a:t>shape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of</a:t>
            </a:r>
            <a:r>
              <a:rPr lang="hu-HU" baseline="0" dirty="0" smtClean="0"/>
              <a:t> </a:t>
            </a:r>
            <a:r>
              <a:rPr lang="hu-HU" baseline="0" dirty="0" err="1" smtClean="0"/>
              <a:t>lines</a:t>
            </a:r>
            <a:r>
              <a:rPr lang="hu-HU" baseline="0" dirty="0" smtClean="0"/>
              <a:t>.  </a:t>
            </a:r>
            <a:r>
              <a:rPr lang="hu-HU" baseline="0" dirty="0" err="1" smtClean="0"/>
              <a:t>Deleting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unnecessary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coordinates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Keeping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geometry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similar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real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one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while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eliminating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maximum </a:t>
            </a:r>
            <a:r>
              <a:rPr lang="hu-HU" baseline="0" dirty="0" err="1" smtClean="0"/>
              <a:t>number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points</a:t>
            </a:r>
            <a:r>
              <a:rPr lang="hu-HU" baseline="0" dirty="0" smtClean="0"/>
              <a:t>. 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37463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Exaggeration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often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used</a:t>
            </a:r>
            <a:r>
              <a:rPr lang="hu-HU" baseline="0" dirty="0" smtClean="0"/>
              <a:t> operator </a:t>
            </a:r>
            <a:r>
              <a:rPr lang="hu-HU" baseline="0" dirty="0" err="1" smtClean="0"/>
              <a:t>to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maintain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clarity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map </a:t>
            </a:r>
            <a:r>
              <a:rPr lang="hu-HU" baseline="0" dirty="0" err="1" smtClean="0"/>
              <a:t>object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smaller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scale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example</a:t>
            </a:r>
            <a:r>
              <a:rPr lang="hu-HU" baseline="0" dirty="0" smtClean="0"/>
              <a:t> a </a:t>
            </a:r>
            <a:r>
              <a:rPr lang="hu-HU" baseline="0" dirty="0" err="1" smtClean="0"/>
              <a:t>bay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inlet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71937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objects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too</a:t>
            </a:r>
            <a:r>
              <a:rPr lang="hu-HU" dirty="0" smtClean="0"/>
              <a:t> </a:t>
            </a:r>
            <a:r>
              <a:rPr lang="hu-HU" dirty="0" err="1" smtClean="0"/>
              <a:t>close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each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.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case</a:t>
            </a:r>
            <a:r>
              <a:rPr lang="hu-HU" dirty="0" smtClean="0"/>
              <a:t> of </a:t>
            </a:r>
            <a:r>
              <a:rPr lang="hu-HU" dirty="0" err="1" smtClean="0"/>
              <a:t>figure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river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staying</a:t>
            </a:r>
            <a:r>
              <a:rPr lang="hu-HU" baseline="0" dirty="0" smtClean="0"/>
              <a:t> fixed, </a:t>
            </a:r>
            <a:r>
              <a:rPr lang="hu-HU" baseline="0" dirty="0" err="1" smtClean="0"/>
              <a:t>but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road</a:t>
            </a:r>
            <a:r>
              <a:rPr lang="hu-HU" baseline="0" dirty="0" smtClean="0"/>
              <a:t> and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railway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shifted.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2858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Amalgamation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process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fusing</a:t>
            </a:r>
            <a:r>
              <a:rPr lang="hu-HU" baseline="0" dirty="0" smtClean="0"/>
              <a:t> </a:t>
            </a:r>
            <a:r>
              <a:rPr lang="hu-HU" baseline="0" dirty="0" err="1" smtClean="0"/>
              <a:t>nearby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polygons</a:t>
            </a:r>
            <a:r>
              <a:rPr lang="hu-HU" baseline="0" dirty="0" smtClean="0"/>
              <a:t>. The </a:t>
            </a:r>
            <a:r>
              <a:rPr lang="hu-HU" baseline="0" dirty="0" err="1" smtClean="0"/>
              <a:t>attributes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are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same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similar</a:t>
            </a:r>
            <a:r>
              <a:rPr lang="hu-HU" baseline="0" dirty="0" smtClean="0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23663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3395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Changing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simbolization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object.The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original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object</a:t>
            </a:r>
            <a:r>
              <a:rPr lang="hu-HU" baseline="0" dirty="0" smtClean="0"/>
              <a:t> is </a:t>
            </a:r>
            <a:r>
              <a:rPr lang="hu-HU" baseline="0" dirty="0" err="1" smtClean="0"/>
              <a:t>too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small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represent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its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geometry</a:t>
            </a:r>
            <a:r>
              <a:rPr lang="hu-HU" baseline="0" dirty="0" smtClean="0"/>
              <a:t>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3197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Emphasize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importance</a:t>
            </a:r>
            <a:r>
              <a:rPr lang="hu-HU" baseline="0" dirty="0" smtClean="0"/>
              <a:t> of an </a:t>
            </a:r>
            <a:r>
              <a:rPr lang="hu-HU" baseline="0" dirty="0" err="1" smtClean="0"/>
              <a:t>object</a:t>
            </a:r>
            <a:r>
              <a:rPr lang="hu-HU" baseline="0" dirty="0" smtClean="0"/>
              <a:t>.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instance</a:t>
            </a:r>
            <a:r>
              <a:rPr lang="hu-HU" baseline="0" dirty="0" smtClean="0"/>
              <a:t> a </a:t>
            </a:r>
            <a:r>
              <a:rPr lang="hu-HU" baseline="0" dirty="0" err="1" smtClean="0"/>
              <a:t>bridge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with</a:t>
            </a:r>
            <a:r>
              <a:rPr lang="hu-HU" baseline="0" dirty="0" smtClean="0"/>
              <a:t> </a:t>
            </a:r>
            <a:r>
              <a:rPr lang="hu-HU" baseline="0" dirty="0" err="1" smtClean="0"/>
              <a:t>symbol</a:t>
            </a:r>
            <a:r>
              <a:rPr lang="hu-HU" baseline="0" dirty="0" smtClean="0"/>
              <a:t>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53813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Smoothing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too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angled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peaked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parts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of</a:t>
            </a:r>
            <a:r>
              <a:rPr lang="hu-HU" baseline="0" dirty="0" smtClean="0"/>
              <a:t> an </a:t>
            </a:r>
            <a:r>
              <a:rPr lang="hu-HU" baseline="0" dirty="0" err="1" smtClean="0"/>
              <a:t>object</a:t>
            </a:r>
            <a:r>
              <a:rPr lang="hu-HU" baseline="0" dirty="0" smtClean="0"/>
              <a:t>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142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991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734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3559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8578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3281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F7D1A-C66E-4123-B6D1-1248FEBF9E2E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1401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DF4919B-4047-4DB1-8B39-23A42AEBA556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Téglalap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artalom helye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7" name="Téglalap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DF4919B-4047-4DB1-8B39-23A42AEBA556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DF4919B-4047-4DB1-8B39-23A42AEBA556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12" name="Dia számának hely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hu-HU"/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Téglalap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1" name="Téglalap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DF4919B-4047-4DB1-8B39-23A42AEBA556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2015.09.17.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Téglalap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églalap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ungvarizs@map.elte.h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hu-HU" dirty="0" err="1" smtClean="0"/>
              <a:t>Automations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cartographic</a:t>
            </a:r>
            <a:r>
              <a:rPr lang="hu-HU" dirty="0" smtClean="0"/>
              <a:t> </a:t>
            </a:r>
            <a:r>
              <a:rPr lang="hu-HU" dirty="0" err="1" smtClean="0"/>
              <a:t>generalization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hu-HU" dirty="0" err="1" smtClean="0"/>
              <a:t>Introduction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generalization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6093296"/>
            <a:ext cx="205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1. </a:t>
            </a:r>
            <a:r>
              <a:rPr lang="hu-HU" sz="3200" dirty="0" err="1" smtClean="0"/>
              <a:t>lesson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32552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: </a:t>
            </a:r>
            <a:r>
              <a:rPr lang="hu-HU" dirty="0" err="1" smtClean="0"/>
              <a:t>topographic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1:10 000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693208" y="1600200"/>
            <a:ext cx="799253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66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: </a:t>
            </a:r>
            <a:r>
              <a:rPr lang="hu-HU" dirty="0" err="1" smtClean="0"/>
              <a:t>orienteering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3074" name="Picture 2" descr="http://www.ok-bor.cz/mcr/files/mapy/H21A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200800" cy="51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944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Medium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: city </a:t>
            </a:r>
            <a:r>
              <a:rPr lang="hu-HU" dirty="0" err="1" smtClean="0"/>
              <a:t>maps</a:t>
            </a:r>
            <a:endParaRPr lang="hu-HU" dirty="0"/>
          </a:p>
        </p:txBody>
      </p:sp>
      <p:pic>
        <p:nvPicPr>
          <p:cNvPr id="4100" name="Picture 4" descr="http://images3-hu.gs-static.com/products/4096x4096/2015/06/16/5580183d4ff39-szeged-varosterkep-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88" y="1556792"/>
            <a:ext cx="4325949" cy="51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images2-hu.gs-static.com/products/4096x4096/2015/06/16/558014c724270-becs-varosterkep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0" y="1556792"/>
            <a:ext cx="473144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412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Medium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: </a:t>
            </a:r>
            <a:r>
              <a:rPr lang="hu-HU" dirty="0" err="1" smtClean="0"/>
              <a:t>tourist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 descr="http://www.map.hu/galeria/orig/1924_ge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72" y="1700808"/>
            <a:ext cx="7467752" cy="464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07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Small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: </a:t>
            </a:r>
            <a:r>
              <a:rPr lang="hu-HU" dirty="0" err="1" smtClean="0"/>
              <a:t>geographic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endParaRPr lang="hu-HU" dirty="0"/>
          </a:p>
        </p:txBody>
      </p:sp>
      <p:pic>
        <p:nvPicPr>
          <p:cNvPr id="6146" name="Picture 2" descr="http://www.map.hu/galeria/orig/1263_a_karpat-terseg_hegy-_es_vizrajz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95" y="1600200"/>
            <a:ext cx="643175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440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Small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: </a:t>
            </a:r>
            <a:r>
              <a:rPr lang="hu-HU" dirty="0" err="1" smtClean="0"/>
              <a:t>historical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170" name="Picture 2" descr="http://mek.oszk.hu/01900/01992/html/cd1m/kepek/tortenelem/to222tv31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190831" cy="495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664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The map’s </a:t>
            </a:r>
            <a:r>
              <a:rPr lang="hu-HU" dirty="0" err="1" smtClean="0"/>
              <a:t>capacity</a:t>
            </a:r>
            <a:r>
              <a:rPr lang="hu-HU" dirty="0" smtClean="0"/>
              <a:t> and </a:t>
            </a:r>
            <a:r>
              <a:rPr lang="hu-HU" dirty="0" err="1" smtClean="0"/>
              <a:t>generalization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6119592" cy="4495800"/>
          </a:xfrm>
        </p:spPr>
        <p:txBody>
          <a:bodyPr>
            <a:normAutofit/>
          </a:bodyPr>
          <a:lstStyle/>
          <a:p>
            <a:r>
              <a:rPr lang="en-GB" sz="2400" dirty="0"/>
              <a:t>The maximal information content, what a map contains, it is called map’s capacity. This capacity is limited: the reality cannot be depicted as a whole. The cartographers have to select the characteristic </a:t>
            </a:r>
            <a:r>
              <a:rPr lang="en-GB" sz="2400" dirty="0" smtClean="0"/>
              <a:t>information</a:t>
            </a:r>
            <a:r>
              <a:rPr lang="hu-HU" sz="2400" dirty="0" smtClean="0"/>
              <a:t>.</a:t>
            </a:r>
          </a:p>
          <a:p>
            <a:r>
              <a:rPr lang="en-GB" sz="2400" dirty="0"/>
              <a:t>“Generalization is the process of reducing the information content of maps due to the scale change, </a:t>
            </a:r>
            <a:r>
              <a:rPr lang="en-GB" sz="2400" dirty="0" smtClean="0"/>
              <a:t>map </a:t>
            </a:r>
            <a:r>
              <a:rPr lang="en-GB" sz="2400" dirty="0"/>
              <a:t>purpose, intended audience, and/or </a:t>
            </a:r>
            <a:r>
              <a:rPr lang="en-GB" sz="2400" dirty="0" smtClean="0"/>
              <a:t>technical constraints</a:t>
            </a:r>
            <a:r>
              <a:rPr lang="hu-HU" sz="2400" dirty="0" smtClean="0"/>
              <a:t>.</a:t>
            </a:r>
            <a:r>
              <a:rPr lang="en-GB" sz="2400" dirty="0" smtClean="0"/>
              <a:t>”</a:t>
            </a:r>
            <a:endParaRPr lang="hu-HU" sz="2400" dirty="0" smtClean="0"/>
          </a:p>
          <a:p>
            <a:r>
              <a:rPr lang="hu-HU" sz="2400" dirty="0" err="1" smtClean="0"/>
              <a:t>Filtering</a:t>
            </a:r>
            <a:r>
              <a:rPr lang="hu-HU" sz="2400" dirty="0" smtClean="0"/>
              <a:t> of </a:t>
            </a:r>
            <a:r>
              <a:rPr lang="hu-HU" sz="2400" dirty="0" err="1" smtClean="0"/>
              <a:t>information</a:t>
            </a:r>
            <a:r>
              <a:rPr lang="hu-HU" sz="2400" dirty="0" smtClean="0"/>
              <a:t> </a:t>
            </a:r>
            <a:r>
              <a:rPr lang="hu-HU" sz="2400" dirty="0" err="1" smtClean="0"/>
              <a:t>from</a:t>
            </a:r>
            <a:r>
              <a:rPr lang="hu-HU" sz="2400" dirty="0" smtClean="0"/>
              <a:t> </a:t>
            </a:r>
            <a:r>
              <a:rPr lang="hu-HU" sz="2400" dirty="0" err="1" smtClean="0"/>
              <a:t>noises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276872"/>
            <a:ext cx="2336810" cy="311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5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Scaling</a:t>
            </a:r>
            <a:r>
              <a:rPr lang="hu-HU" dirty="0" smtClean="0"/>
              <a:t> is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generalization</a:t>
            </a:r>
            <a:r>
              <a:rPr lang="hu-HU" dirty="0" smtClean="0"/>
              <a:t>!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5" y="1547112"/>
            <a:ext cx="5882953" cy="44958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23" y="2946844"/>
            <a:ext cx="3491880" cy="39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</a:t>
            </a:r>
            <a:r>
              <a:rPr lang="hu-HU" dirty="0" err="1" smtClean="0"/>
              <a:t>eneralization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00200"/>
            <a:ext cx="6343278" cy="501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8" descr="GK meretaran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156176" y="3645024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Topographic</a:t>
            </a:r>
            <a:r>
              <a:rPr lang="hu-HU" dirty="0" smtClean="0">
                <a:solidFill>
                  <a:schemeClr val="bg1"/>
                </a:solidFill>
              </a:rPr>
              <a:t> map series (</a:t>
            </a:r>
            <a:r>
              <a:rPr lang="hu-HU" dirty="0" err="1" smtClean="0">
                <a:solidFill>
                  <a:schemeClr val="bg1"/>
                </a:solidFill>
              </a:rPr>
              <a:t>Gauss-Krüger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maps</a:t>
            </a:r>
            <a:r>
              <a:rPr lang="hu-HU" dirty="0" smtClean="0">
                <a:solidFill>
                  <a:schemeClr val="bg1"/>
                </a:solidFill>
              </a:rPr>
              <a:t>)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Tartalom helye 2"/>
          <p:cNvSpPr txBox="1">
            <a:spLocks/>
          </p:cNvSpPr>
          <p:nvPr/>
        </p:nvSpPr>
        <p:spPr>
          <a:xfrm>
            <a:off x="1979712" y="6525344"/>
            <a:ext cx="5040560" cy="41072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1200" dirty="0" err="1" smtClean="0">
                <a:latin typeface="Tahoma" panose="020B0604030504040204" pitchFamily="34" charset="0"/>
              </a:rPr>
              <a:t>Source</a:t>
            </a:r>
            <a:r>
              <a:rPr lang="hu-HU" altLang="hu-HU" sz="1200" dirty="0" smtClean="0">
                <a:latin typeface="Tahoma" panose="020B0604030504040204" pitchFamily="34" charset="0"/>
              </a:rPr>
              <a:t> of </a:t>
            </a:r>
            <a:r>
              <a:rPr lang="hu-HU" altLang="hu-HU" sz="1200" dirty="0" err="1" smtClean="0">
                <a:latin typeface="Tahoma" panose="020B0604030504040204" pitchFamily="34" charset="0"/>
              </a:rPr>
              <a:t>figures</a:t>
            </a:r>
            <a:r>
              <a:rPr lang="hu-HU" altLang="hu-HU" sz="1200" dirty="0" smtClean="0">
                <a:latin typeface="Tahoma" panose="020B0604030504040204" pitchFamily="34" charset="0"/>
              </a:rPr>
              <a:t>: FARAGÓ IMRE: TÉRKÉPSZERKESZTÉS-TERVEZÉS (4)</a:t>
            </a:r>
            <a:endParaRPr lang="hu-HU" altLang="hu-H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1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Information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Lecturer</a:t>
            </a:r>
            <a:r>
              <a:rPr lang="hu-HU" dirty="0" smtClean="0"/>
              <a:t>: Zsuzsanna Ungvári</a:t>
            </a:r>
          </a:p>
          <a:p>
            <a:r>
              <a:rPr lang="hu-HU" dirty="0" smtClean="0"/>
              <a:t>ELTE </a:t>
            </a:r>
            <a:r>
              <a:rPr lang="hu-HU" dirty="0" err="1" smtClean="0"/>
              <a:t>Department</a:t>
            </a:r>
            <a:r>
              <a:rPr lang="hu-HU" dirty="0" smtClean="0"/>
              <a:t> of </a:t>
            </a:r>
            <a:r>
              <a:rPr lang="hu-HU" dirty="0" err="1" smtClean="0"/>
              <a:t>Cartography</a:t>
            </a:r>
            <a:r>
              <a:rPr lang="hu-HU" dirty="0" smtClean="0"/>
              <a:t> and </a:t>
            </a:r>
            <a:r>
              <a:rPr lang="hu-HU" dirty="0" err="1" smtClean="0"/>
              <a:t>Geoinformatics</a:t>
            </a:r>
            <a:endParaRPr lang="hu-HU" dirty="0" smtClean="0"/>
          </a:p>
          <a:p>
            <a:r>
              <a:rPr lang="hu-HU" dirty="0" smtClean="0"/>
              <a:t> </a:t>
            </a:r>
            <a:r>
              <a:rPr lang="hu-HU" dirty="0" err="1" smtClean="0"/>
              <a:t>Northern</a:t>
            </a:r>
            <a:r>
              <a:rPr lang="hu-HU" dirty="0" smtClean="0"/>
              <a:t> Building 7.77</a:t>
            </a:r>
          </a:p>
          <a:p>
            <a:r>
              <a:rPr lang="hu-HU" dirty="0" smtClean="0">
                <a:hlinkClick r:id="rId2"/>
              </a:rPr>
              <a:t>ungvarizs@</a:t>
            </a:r>
            <a:r>
              <a:rPr lang="hu-HU" dirty="0" err="1" smtClean="0">
                <a:hlinkClick r:id="rId2"/>
              </a:rPr>
              <a:t>map.elte.hu</a:t>
            </a:r>
            <a:endParaRPr lang="hu-HU" dirty="0" smtClean="0"/>
          </a:p>
          <a:p>
            <a:r>
              <a:rPr lang="hu-HU" dirty="0" smtClean="0"/>
              <a:t>Consulting </a:t>
            </a:r>
            <a:r>
              <a:rPr lang="hu-HU" dirty="0" err="1" smtClean="0"/>
              <a:t>hours</a:t>
            </a:r>
            <a:r>
              <a:rPr lang="hu-HU" dirty="0" smtClean="0"/>
              <a:t>: </a:t>
            </a:r>
            <a:r>
              <a:rPr lang="hu-HU" dirty="0" err="1" smtClean="0"/>
              <a:t>Tuesday</a:t>
            </a:r>
            <a:r>
              <a:rPr lang="hu-HU" dirty="0" smtClean="0"/>
              <a:t> 12 am-2 </a:t>
            </a:r>
            <a:r>
              <a:rPr lang="hu-HU" dirty="0" err="1" smtClean="0"/>
              <a:t>pm</a:t>
            </a:r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6434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Data </a:t>
            </a:r>
            <a:r>
              <a:rPr lang="hu-HU" dirty="0" err="1" smtClean="0"/>
              <a:t>resolution</a:t>
            </a:r>
            <a:r>
              <a:rPr lang="hu-HU" dirty="0" smtClean="0"/>
              <a:t>, </a:t>
            </a:r>
            <a:r>
              <a:rPr lang="hu-HU" dirty="0" err="1" smtClean="0"/>
              <a:t>Multi-scale</a:t>
            </a:r>
            <a:r>
              <a:rPr lang="hu-HU" dirty="0" smtClean="0"/>
              <a:t> DB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Data </a:t>
            </a:r>
            <a:r>
              <a:rPr lang="hu-HU" dirty="0" err="1" smtClean="0"/>
              <a:t>resolution</a:t>
            </a:r>
            <a:r>
              <a:rPr lang="hu-HU" dirty="0" smtClean="0"/>
              <a:t> is </a:t>
            </a:r>
            <a:r>
              <a:rPr lang="hu-HU" dirty="0" err="1" smtClean="0"/>
              <a:t>related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,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indicates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granularity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hu-HU" dirty="0" smtClean="0"/>
              <a:t> </a:t>
            </a:r>
            <a:r>
              <a:rPr lang="hu-HU" dirty="0" err="1" smtClean="0"/>
              <a:t>used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mapping</a:t>
            </a:r>
            <a:r>
              <a:rPr lang="hu-HU" dirty="0" smtClean="0"/>
              <a:t>.</a:t>
            </a:r>
          </a:p>
          <a:p>
            <a:endParaRPr lang="hu-HU" dirty="0" smtClean="0"/>
          </a:p>
          <a:p>
            <a:r>
              <a:rPr lang="hu-HU" dirty="0" err="1" smtClean="0"/>
              <a:t>Multi-scale</a:t>
            </a:r>
            <a:r>
              <a:rPr lang="hu-HU" dirty="0" smtClean="0"/>
              <a:t> </a:t>
            </a:r>
            <a:r>
              <a:rPr lang="hu-HU" dirty="0" err="1" smtClean="0"/>
              <a:t>databases</a:t>
            </a:r>
            <a:r>
              <a:rPr lang="hu-HU" dirty="0" smtClean="0"/>
              <a:t>/</a:t>
            </a:r>
            <a:r>
              <a:rPr lang="hu-HU" dirty="0" err="1" smtClean="0"/>
              <a:t>Multi-resolution</a:t>
            </a:r>
            <a:r>
              <a:rPr lang="hu-HU" dirty="0" smtClean="0"/>
              <a:t> </a:t>
            </a:r>
            <a:r>
              <a:rPr lang="hu-HU" dirty="0" err="1" smtClean="0"/>
              <a:t>datasets</a:t>
            </a:r>
            <a:r>
              <a:rPr lang="hu-HU" dirty="0" smtClean="0"/>
              <a:t>:</a:t>
            </a:r>
          </a:p>
          <a:p>
            <a:pPr lvl="1"/>
            <a:r>
              <a:rPr lang="hu-HU" dirty="0" err="1" smtClean="0"/>
              <a:t>Every</a:t>
            </a:r>
            <a:r>
              <a:rPr lang="hu-HU" dirty="0" smtClean="0"/>
              <a:t>, </a:t>
            </a:r>
            <a:r>
              <a:rPr lang="hu-HU" dirty="0" err="1" smtClean="0"/>
              <a:t>smaller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r>
              <a:rPr lang="hu-HU" dirty="0" smtClean="0"/>
              <a:t> </a:t>
            </a:r>
            <a:r>
              <a:rPr lang="hu-HU" dirty="0" err="1" smtClean="0"/>
              <a:t>generate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database</a:t>
            </a:r>
            <a:r>
              <a:rPr lang="hu-HU" dirty="0" smtClean="0"/>
              <a:t>.</a:t>
            </a:r>
          </a:p>
          <a:p>
            <a:pPr lvl="1"/>
            <a:r>
              <a:rPr lang="hu-HU" dirty="0"/>
              <a:t>National </a:t>
            </a:r>
            <a:r>
              <a:rPr lang="hu-HU" dirty="0" err="1"/>
              <a:t>Mapping</a:t>
            </a:r>
            <a:r>
              <a:rPr lang="hu-HU" dirty="0"/>
              <a:t> </a:t>
            </a:r>
            <a:r>
              <a:rPr lang="hu-HU" dirty="0" err="1" smtClean="0"/>
              <a:t>Agencies</a:t>
            </a:r>
            <a:r>
              <a:rPr lang="hu-HU" dirty="0" smtClean="0"/>
              <a:t>!</a:t>
            </a:r>
            <a:endParaRPr lang="hu-HU" dirty="0"/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79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Brief</a:t>
            </a:r>
            <a:r>
              <a:rPr lang="hu-HU" dirty="0" smtClean="0"/>
              <a:t> </a:t>
            </a:r>
            <a:r>
              <a:rPr lang="hu-HU" dirty="0" err="1" smtClean="0"/>
              <a:t>history</a:t>
            </a:r>
            <a:r>
              <a:rPr lang="hu-HU" dirty="0" smtClean="0"/>
              <a:t> of </a:t>
            </a:r>
            <a:r>
              <a:rPr lang="hu-HU" dirty="0" err="1" smtClean="0"/>
              <a:t>generalization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72447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Brief</a:t>
            </a:r>
            <a:r>
              <a:rPr lang="hu-HU" dirty="0" smtClean="0"/>
              <a:t> </a:t>
            </a:r>
            <a:r>
              <a:rPr lang="hu-HU" dirty="0" err="1" smtClean="0"/>
              <a:t>history</a:t>
            </a:r>
            <a:r>
              <a:rPr lang="hu-HU" dirty="0" smtClean="0"/>
              <a:t>: Eckert, Wright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Max Eckert, </a:t>
            </a:r>
            <a:r>
              <a:rPr lang="hu-HU" dirty="0" err="1" smtClean="0"/>
              <a:t>Kartenwissenschaft</a:t>
            </a:r>
            <a:r>
              <a:rPr lang="hu-HU" dirty="0" smtClean="0"/>
              <a:t> (1921): </a:t>
            </a:r>
            <a:r>
              <a:rPr lang="hu-HU" dirty="0" err="1" smtClean="0"/>
              <a:t>Cartography</a:t>
            </a:r>
            <a:r>
              <a:rPr lang="hu-HU" dirty="0" smtClean="0"/>
              <a:t> is an </a:t>
            </a:r>
            <a:r>
              <a:rPr lang="hu-HU" dirty="0" err="1" smtClean="0"/>
              <a:t>academic</a:t>
            </a:r>
            <a:r>
              <a:rPr lang="hu-HU" dirty="0" smtClean="0"/>
              <a:t> </a:t>
            </a:r>
            <a:r>
              <a:rPr lang="hu-HU" dirty="0" err="1" smtClean="0"/>
              <a:t>science</a:t>
            </a:r>
            <a:r>
              <a:rPr lang="hu-HU" dirty="0" smtClean="0"/>
              <a:t>. </a:t>
            </a:r>
          </a:p>
          <a:p>
            <a:pPr lvl="1"/>
            <a:r>
              <a:rPr lang="hu-HU" dirty="0" smtClean="0"/>
              <a:t>„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generalizing</a:t>
            </a:r>
            <a:r>
              <a:rPr lang="hu-HU" dirty="0" smtClean="0"/>
              <a:t>  </a:t>
            </a:r>
            <a:r>
              <a:rPr lang="hu-HU" dirty="0" err="1" smtClean="0"/>
              <a:t>lies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difficulty</a:t>
            </a:r>
            <a:r>
              <a:rPr lang="hu-HU" dirty="0" smtClean="0"/>
              <a:t> of </a:t>
            </a:r>
            <a:r>
              <a:rPr lang="hu-HU" dirty="0" err="1" smtClean="0"/>
              <a:t>scientific</a:t>
            </a:r>
            <a:r>
              <a:rPr lang="hu-HU" dirty="0" smtClean="0"/>
              <a:t> map </a:t>
            </a:r>
            <a:r>
              <a:rPr lang="hu-HU" dirty="0" err="1" smtClean="0"/>
              <a:t>making</a:t>
            </a:r>
            <a:r>
              <a:rPr lang="hu-HU" dirty="0" smtClean="0"/>
              <a:t>,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 no </a:t>
            </a:r>
            <a:r>
              <a:rPr lang="hu-HU" dirty="0" err="1" smtClean="0"/>
              <a:t>longer</a:t>
            </a:r>
            <a:r>
              <a:rPr lang="hu-HU" dirty="0" smtClean="0"/>
              <a:t> </a:t>
            </a:r>
            <a:r>
              <a:rPr lang="hu-HU" dirty="0" err="1" smtClean="0"/>
              <a:t>allows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cartographer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rely</a:t>
            </a:r>
            <a:r>
              <a:rPr lang="hu-HU" dirty="0" smtClean="0"/>
              <a:t> </a:t>
            </a:r>
            <a:r>
              <a:rPr lang="hu-HU" dirty="0" err="1" smtClean="0"/>
              <a:t>merely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objective</a:t>
            </a:r>
            <a:r>
              <a:rPr lang="hu-HU" dirty="0" smtClean="0"/>
              <a:t> </a:t>
            </a:r>
            <a:r>
              <a:rPr lang="hu-HU" dirty="0" err="1" smtClean="0"/>
              <a:t>facts</a:t>
            </a:r>
            <a:r>
              <a:rPr lang="hu-HU" dirty="0" smtClean="0"/>
              <a:t> </a:t>
            </a:r>
            <a:r>
              <a:rPr lang="hu-HU" dirty="0" err="1" smtClean="0"/>
              <a:t>but</a:t>
            </a:r>
            <a:r>
              <a:rPr lang="hu-HU" dirty="0" smtClean="0"/>
              <a:t> </a:t>
            </a:r>
            <a:r>
              <a:rPr lang="hu-HU" dirty="0" err="1" smtClean="0"/>
              <a:t>requires</a:t>
            </a:r>
            <a:r>
              <a:rPr lang="hu-HU" dirty="0" smtClean="0"/>
              <a:t> </a:t>
            </a:r>
            <a:r>
              <a:rPr lang="hu-HU" dirty="0" err="1" smtClean="0"/>
              <a:t>him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interpret</a:t>
            </a:r>
            <a:r>
              <a:rPr lang="hu-HU" dirty="0" smtClean="0"/>
              <a:t> </a:t>
            </a:r>
            <a:r>
              <a:rPr lang="hu-HU" dirty="0" err="1" smtClean="0"/>
              <a:t>them</a:t>
            </a:r>
            <a:r>
              <a:rPr lang="hu-HU" dirty="0" smtClean="0"/>
              <a:t> </a:t>
            </a:r>
            <a:r>
              <a:rPr lang="hu-HU" dirty="0" err="1" smtClean="0"/>
              <a:t>subjectively</a:t>
            </a:r>
            <a:r>
              <a:rPr lang="hu-HU" dirty="0" smtClean="0"/>
              <a:t>.”</a:t>
            </a:r>
          </a:p>
          <a:p>
            <a:r>
              <a:rPr lang="hu-HU" dirty="0" smtClean="0"/>
              <a:t>John K. Wright, 1942: He </a:t>
            </a:r>
            <a:r>
              <a:rPr lang="hu-HU" dirty="0" err="1" smtClean="0"/>
              <a:t>identified</a:t>
            </a:r>
            <a:r>
              <a:rPr lang="hu-HU" dirty="0" smtClean="0"/>
              <a:t> </a:t>
            </a:r>
            <a:r>
              <a:rPr lang="hu-HU" dirty="0" err="1" smtClean="0"/>
              <a:t>two</a:t>
            </a:r>
            <a:r>
              <a:rPr lang="hu-HU" dirty="0" smtClean="0"/>
              <a:t> major </a:t>
            </a:r>
            <a:r>
              <a:rPr lang="hu-HU" dirty="0" err="1" smtClean="0"/>
              <a:t>components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generalization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: </a:t>
            </a:r>
            <a:r>
              <a:rPr lang="hu-HU" dirty="0" err="1" smtClean="0"/>
              <a:t>simplification</a:t>
            </a:r>
            <a:r>
              <a:rPr lang="hu-HU" dirty="0" smtClean="0"/>
              <a:t> (</a:t>
            </a:r>
            <a:r>
              <a:rPr lang="hu-HU" dirty="0" err="1" smtClean="0"/>
              <a:t>reducing</a:t>
            </a:r>
            <a:r>
              <a:rPr lang="hu-HU" dirty="0" smtClean="0"/>
              <a:t> </a:t>
            </a:r>
            <a:r>
              <a:rPr lang="hu-HU" dirty="0" err="1" smtClean="0"/>
              <a:t>information</a:t>
            </a:r>
            <a:r>
              <a:rPr lang="hu-HU" dirty="0" smtClean="0"/>
              <a:t>), and </a:t>
            </a:r>
            <a:r>
              <a:rPr lang="hu-HU" dirty="0" err="1" smtClean="0"/>
              <a:t>amplification</a:t>
            </a:r>
            <a:r>
              <a:rPr lang="hu-HU" dirty="0" smtClean="0"/>
              <a:t> (</a:t>
            </a:r>
            <a:r>
              <a:rPr lang="hu-HU" dirty="0" err="1" smtClean="0"/>
              <a:t>enhancement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sparse</a:t>
            </a:r>
            <a:r>
              <a:rPr lang="hu-HU" dirty="0" smtClean="0"/>
              <a:t> </a:t>
            </a:r>
            <a:r>
              <a:rPr lang="hu-HU" dirty="0" err="1" smtClean="0"/>
              <a:t>information</a:t>
            </a:r>
            <a:r>
              <a:rPr lang="hu-HU" dirty="0" smtClean="0"/>
              <a:t>).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8560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Brief</a:t>
            </a:r>
            <a:r>
              <a:rPr lang="hu-HU" dirty="0"/>
              <a:t> </a:t>
            </a:r>
            <a:r>
              <a:rPr lang="hu-HU" dirty="0" err="1"/>
              <a:t>history</a:t>
            </a:r>
            <a:r>
              <a:rPr lang="hu-HU" dirty="0"/>
              <a:t>: </a:t>
            </a:r>
            <a:r>
              <a:rPr lang="hu-HU" dirty="0" err="1" smtClean="0"/>
              <a:t>Raisz</a:t>
            </a:r>
            <a:r>
              <a:rPr lang="hu-HU" dirty="0" smtClean="0"/>
              <a:t>, Robinson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Erwin </a:t>
            </a:r>
            <a:r>
              <a:rPr lang="hu-HU" dirty="0" err="1" smtClean="0"/>
              <a:t>Raisz</a:t>
            </a:r>
            <a:r>
              <a:rPr lang="hu-HU" dirty="0" smtClean="0"/>
              <a:t>, 1962: </a:t>
            </a:r>
          </a:p>
          <a:p>
            <a:pPr lvl="1"/>
            <a:r>
              <a:rPr lang="hu-HU" dirty="0" err="1" smtClean="0"/>
              <a:t>generalization</a:t>
            </a:r>
            <a:r>
              <a:rPr lang="hu-HU" dirty="0" smtClean="0"/>
              <a:t>=</a:t>
            </a:r>
            <a:r>
              <a:rPr lang="hu-HU" dirty="0" err="1" smtClean="0"/>
              <a:t>combination</a:t>
            </a:r>
            <a:r>
              <a:rPr lang="hu-HU" dirty="0" smtClean="0"/>
              <a:t>, </a:t>
            </a:r>
            <a:r>
              <a:rPr lang="hu-HU" dirty="0" err="1" smtClean="0"/>
              <a:t>omission</a:t>
            </a:r>
            <a:r>
              <a:rPr lang="hu-HU" dirty="0" smtClean="0"/>
              <a:t>, </a:t>
            </a:r>
            <a:r>
              <a:rPr lang="hu-HU" dirty="0" err="1" smtClean="0"/>
              <a:t>simplification</a:t>
            </a:r>
            <a:r>
              <a:rPr lang="hu-HU" dirty="0" smtClean="0"/>
              <a:t> (</a:t>
            </a:r>
            <a:r>
              <a:rPr lang="hu-HU" dirty="0" err="1" smtClean="0"/>
              <a:t>delete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reduce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unnecessary</a:t>
            </a:r>
            <a:r>
              <a:rPr lang="hu-HU" dirty="0" smtClean="0"/>
              <a:t> </a:t>
            </a:r>
            <a:r>
              <a:rPr lang="hu-HU" dirty="0" err="1" smtClean="0"/>
              <a:t>information</a:t>
            </a:r>
            <a:r>
              <a:rPr lang="hu-HU" dirty="0" smtClean="0"/>
              <a:t>)</a:t>
            </a:r>
          </a:p>
          <a:p>
            <a:r>
              <a:rPr lang="hu-HU" dirty="0" smtClean="0"/>
              <a:t>Arthur Robinson, 1978: </a:t>
            </a:r>
          </a:p>
          <a:p>
            <a:pPr lvl="1"/>
            <a:r>
              <a:rPr lang="hu-HU" dirty="0" err="1" smtClean="0"/>
              <a:t>generalization</a:t>
            </a:r>
            <a:r>
              <a:rPr lang="hu-HU" dirty="0" smtClean="0"/>
              <a:t>=</a:t>
            </a:r>
            <a:r>
              <a:rPr lang="hu-HU" dirty="0" err="1" smtClean="0"/>
              <a:t>selection</a:t>
            </a:r>
            <a:r>
              <a:rPr lang="hu-HU" dirty="0" smtClean="0"/>
              <a:t> </a:t>
            </a:r>
          </a:p>
          <a:p>
            <a:pPr marL="365760" lvl="1" indent="0">
              <a:buNone/>
            </a:pPr>
            <a:r>
              <a:rPr lang="hu-HU" dirty="0" smtClean="0"/>
              <a:t>(</a:t>
            </a:r>
            <a:r>
              <a:rPr lang="hu-HU" dirty="0" err="1" smtClean="0"/>
              <a:t>preprocessing</a:t>
            </a:r>
            <a:r>
              <a:rPr lang="hu-HU" dirty="0" smtClean="0"/>
              <a:t>);</a:t>
            </a:r>
          </a:p>
          <a:p>
            <a:pPr marL="365760" lvl="1" indent="0">
              <a:buNone/>
            </a:pPr>
            <a:r>
              <a:rPr lang="hu-HU" dirty="0" smtClean="0"/>
              <a:t> </a:t>
            </a:r>
            <a:r>
              <a:rPr lang="hu-HU" dirty="0" err="1" smtClean="0"/>
              <a:t>simplification</a:t>
            </a:r>
            <a:r>
              <a:rPr lang="hu-HU" dirty="0" smtClean="0"/>
              <a:t> + </a:t>
            </a:r>
            <a:r>
              <a:rPr lang="hu-HU" dirty="0" err="1" smtClean="0"/>
              <a:t>classification</a:t>
            </a:r>
            <a:r>
              <a:rPr lang="hu-HU" dirty="0"/>
              <a:t> </a:t>
            </a:r>
            <a:r>
              <a:rPr lang="hu-HU" dirty="0" smtClean="0"/>
              <a:t>+ </a:t>
            </a:r>
          </a:p>
          <a:p>
            <a:pPr marL="365760" lvl="1" indent="0">
              <a:buNone/>
            </a:pPr>
            <a:r>
              <a:rPr lang="hu-HU" dirty="0" err="1" smtClean="0"/>
              <a:t>Symbolization</a:t>
            </a:r>
            <a:r>
              <a:rPr lang="hu-HU" dirty="0" smtClean="0"/>
              <a:t> (</a:t>
            </a:r>
            <a:r>
              <a:rPr lang="hu-HU" dirty="0" err="1" smtClean="0"/>
              <a:t>graphics</a:t>
            </a:r>
            <a:r>
              <a:rPr lang="hu-HU" dirty="0" smtClean="0"/>
              <a:t> </a:t>
            </a:r>
            <a:r>
              <a:rPr lang="hu-HU" dirty="0" err="1" smtClean="0"/>
              <a:t>encoding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1026" name="Picture 2" descr="http://experimentalcraft.files.wordpress.com/2012/02/raisz-map-symbols-physiography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98895"/>
            <a:ext cx="2700392" cy="385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69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Kilpeläinen</a:t>
            </a:r>
            <a:r>
              <a:rPr lang="hu-HU" dirty="0" smtClean="0"/>
              <a:t> 1997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Tiina</a:t>
            </a:r>
            <a:r>
              <a:rPr lang="hu-HU" dirty="0" smtClean="0"/>
              <a:t> </a:t>
            </a:r>
            <a:r>
              <a:rPr lang="hu-HU" dirty="0" err="1" smtClean="0"/>
              <a:t>Kilpeläinen</a:t>
            </a:r>
            <a:endParaRPr lang="hu-HU" dirty="0"/>
          </a:p>
          <a:p>
            <a:r>
              <a:rPr lang="hu-HU" dirty="0" smtClean="0"/>
              <a:t>Digital </a:t>
            </a:r>
            <a:r>
              <a:rPr lang="hu-HU" dirty="0" err="1" smtClean="0"/>
              <a:t>Landscape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 (DLM): </a:t>
            </a:r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/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database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Earth</a:t>
            </a:r>
            <a:endParaRPr lang="hu-HU" dirty="0" smtClean="0"/>
          </a:p>
          <a:p>
            <a:r>
              <a:rPr lang="hu-HU" dirty="0" smtClean="0">
                <a:sym typeface="Wingdings" panose="05000000000000000000" pitchFamily="2" charset="2"/>
              </a:rPr>
              <a:t></a:t>
            </a:r>
            <a:r>
              <a:rPr lang="hu-HU" dirty="0" err="1" smtClean="0">
                <a:sym typeface="Wingdings" panose="05000000000000000000" pitchFamily="2" charset="2"/>
              </a:rPr>
              <a:t>cannot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visualize</a:t>
            </a:r>
            <a:endParaRPr lang="hu-HU" dirty="0" smtClean="0">
              <a:sym typeface="Wingdings" panose="05000000000000000000" pitchFamily="2" charset="2"/>
            </a:endParaRPr>
          </a:p>
          <a:p>
            <a:endParaRPr lang="hu-HU" dirty="0">
              <a:sym typeface="Wingdings" panose="05000000000000000000" pitchFamily="2" charset="2"/>
            </a:endParaRPr>
          </a:p>
          <a:p>
            <a:r>
              <a:rPr lang="hu-HU" dirty="0" smtClean="0">
                <a:sym typeface="Wingdings" panose="05000000000000000000" pitchFamily="2" charset="2"/>
              </a:rPr>
              <a:t>Digital </a:t>
            </a:r>
            <a:r>
              <a:rPr lang="hu-HU" dirty="0" err="1" smtClean="0">
                <a:sym typeface="Wingdings" panose="05000000000000000000" pitchFamily="2" charset="2"/>
              </a:rPr>
              <a:t>Cartographic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Model</a:t>
            </a:r>
            <a:r>
              <a:rPr lang="hu-HU" dirty="0" smtClean="0">
                <a:sym typeface="Wingdings" panose="05000000000000000000" pitchFamily="2" charset="2"/>
              </a:rPr>
              <a:t> (DCM): </a:t>
            </a:r>
            <a:r>
              <a:rPr lang="hu-HU" dirty="0" err="1" smtClean="0">
                <a:sym typeface="Wingdings" panose="05000000000000000000" pitchFamily="2" charset="2"/>
              </a:rPr>
              <a:t>derived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from</a:t>
            </a:r>
            <a:r>
              <a:rPr lang="hu-HU" dirty="0" smtClean="0">
                <a:sym typeface="Wingdings" panose="05000000000000000000" pitchFamily="2" charset="2"/>
              </a:rPr>
              <a:t> DLM </a:t>
            </a:r>
            <a:r>
              <a:rPr lang="hu-HU" dirty="0" err="1" smtClean="0">
                <a:sym typeface="Wingdings" panose="05000000000000000000" pitchFamily="2" charset="2"/>
              </a:rPr>
              <a:t>through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generalization</a:t>
            </a:r>
            <a:r>
              <a:rPr lang="hu-HU" dirty="0" smtClean="0">
                <a:sym typeface="Wingdings" panose="05000000000000000000" pitchFamily="2" charset="2"/>
              </a:rPr>
              <a:t> and </a:t>
            </a:r>
            <a:r>
              <a:rPr lang="hu-HU" dirty="0" err="1" smtClean="0">
                <a:sym typeface="Wingdings" panose="05000000000000000000" pitchFamily="2" charset="2"/>
              </a:rPr>
              <a:t>graphic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symbolization</a:t>
            </a:r>
            <a:r>
              <a:rPr lang="hu-HU" dirty="0" smtClean="0">
                <a:sym typeface="Wingdings" panose="05000000000000000000" pitchFamily="2" charset="2"/>
              </a:rPr>
              <a:t>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6301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Brassel</a:t>
            </a:r>
            <a:r>
              <a:rPr lang="hu-HU" dirty="0" smtClean="0"/>
              <a:t> </a:t>
            </a:r>
            <a:r>
              <a:rPr lang="hu-HU" dirty="0"/>
              <a:t>&amp; </a:t>
            </a:r>
            <a:r>
              <a:rPr lang="hu-HU" dirty="0" err="1" smtClean="0"/>
              <a:t>Weibel</a:t>
            </a:r>
            <a:r>
              <a:rPr lang="hu-HU" dirty="0" smtClean="0"/>
              <a:t> 1988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 </a:t>
            </a:r>
            <a:r>
              <a:rPr lang="hu-HU" dirty="0" err="1" smtClean="0"/>
              <a:t>based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terrain </a:t>
            </a:r>
            <a:r>
              <a:rPr lang="hu-HU" dirty="0" err="1" smtClean="0"/>
              <a:t>generalization</a:t>
            </a:r>
            <a:r>
              <a:rPr lang="hu-HU" dirty="0"/>
              <a:t>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(</a:t>
            </a:r>
            <a:r>
              <a:rPr lang="hu-HU" dirty="0" err="1" smtClean="0"/>
              <a:t>different</a:t>
            </a:r>
            <a:r>
              <a:rPr lang="hu-HU" dirty="0" smtClean="0"/>
              <a:t> terrain </a:t>
            </a:r>
            <a:r>
              <a:rPr lang="hu-HU" dirty="0" err="1" smtClean="0"/>
              <a:t>types</a:t>
            </a:r>
            <a:r>
              <a:rPr lang="hu-HU" dirty="0" smtClean="0"/>
              <a:t>, </a:t>
            </a:r>
            <a:r>
              <a:rPr lang="hu-HU" dirty="0" err="1" smtClean="0"/>
              <a:t>scales</a:t>
            </a:r>
            <a:r>
              <a:rPr lang="hu-HU" dirty="0" smtClean="0"/>
              <a:t>, map </a:t>
            </a:r>
            <a:r>
              <a:rPr lang="hu-HU" dirty="0" err="1" smtClean="0"/>
              <a:t>purposes</a:t>
            </a:r>
            <a:r>
              <a:rPr lang="hu-HU" dirty="0" smtClean="0"/>
              <a:t>)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err="1" smtClean="0">
                <a:sym typeface="Wingdings" panose="05000000000000000000" pitchFamily="2" charset="2"/>
              </a:rPr>
              <a:t>inplement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to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this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strategies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in</a:t>
            </a:r>
            <a:r>
              <a:rPr lang="hu-HU" dirty="0" smtClean="0">
                <a:sym typeface="Wingdings" panose="05000000000000000000" pitchFamily="2" charset="2"/>
              </a:rPr>
              <a:t> an </a:t>
            </a:r>
            <a:r>
              <a:rPr lang="hu-HU" dirty="0" err="1" smtClean="0">
                <a:sym typeface="Wingdings" panose="05000000000000000000" pitchFamily="2" charset="2"/>
              </a:rPr>
              <a:t>automated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environment</a:t>
            </a:r>
            <a:r>
              <a:rPr lang="hu-HU" dirty="0" smtClean="0">
                <a:sym typeface="Wingdings" panose="05000000000000000000" pitchFamily="2" charset="2"/>
              </a:rPr>
              <a:t>.</a:t>
            </a:r>
          </a:p>
          <a:p>
            <a:r>
              <a:rPr lang="hu-HU" dirty="0" err="1" smtClean="0">
                <a:sym typeface="Wingdings" panose="05000000000000000000" pitchFamily="2" charset="2"/>
              </a:rPr>
              <a:t>Structure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recognition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err="1" smtClean="0">
                <a:sym typeface="Wingdings" panose="05000000000000000000" pitchFamily="2" charset="2"/>
              </a:rPr>
              <a:t>Process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recognition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err="1" smtClean="0">
                <a:sym typeface="Wingdings" panose="05000000000000000000" pitchFamily="2" charset="2"/>
              </a:rPr>
              <a:t>Process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modeling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</a:p>
          <a:p>
            <a:r>
              <a:rPr lang="hu-HU" dirty="0" err="1" smtClean="0">
                <a:sym typeface="Wingdings" panose="05000000000000000000" pitchFamily="2" charset="2"/>
              </a:rPr>
              <a:t>Process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execution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smtClean="0">
                <a:sym typeface="Wingdings" panose="05000000000000000000" pitchFamily="2" charset="2"/>
              </a:rPr>
              <a:t>Data display and </a:t>
            </a:r>
            <a:r>
              <a:rPr lang="hu-HU" dirty="0" err="1" smtClean="0">
                <a:sym typeface="Wingdings" panose="05000000000000000000" pitchFamily="2" charset="2"/>
              </a:rPr>
              <a:t>evaluation</a:t>
            </a:r>
            <a:r>
              <a:rPr lang="hu-HU" dirty="0" smtClean="0">
                <a:sym typeface="Wingdings" panose="05000000000000000000" pitchFamily="2" charset="2"/>
              </a:rPr>
              <a:t> of </a:t>
            </a:r>
            <a:r>
              <a:rPr lang="hu-HU" dirty="0" err="1" smtClean="0">
                <a:sym typeface="Wingdings" panose="05000000000000000000" pitchFamily="2" charset="2"/>
              </a:rPr>
              <a:t>result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72456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Robert </a:t>
            </a:r>
            <a:r>
              <a:rPr lang="hu-HU" dirty="0" err="1" smtClean="0"/>
              <a:t>McMaster</a:t>
            </a:r>
            <a:r>
              <a:rPr lang="hu-HU" dirty="0" smtClean="0"/>
              <a:t>, Stuart </a:t>
            </a:r>
            <a:r>
              <a:rPr lang="hu-HU" dirty="0" err="1" smtClean="0"/>
              <a:t>Shea</a:t>
            </a:r>
            <a:r>
              <a:rPr lang="hu-HU" dirty="0" smtClean="0"/>
              <a:t> 1992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„The </a:t>
            </a:r>
            <a:r>
              <a:rPr lang="hu-HU" dirty="0" err="1" smtClean="0"/>
              <a:t>generalization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 </a:t>
            </a:r>
            <a:r>
              <a:rPr lang="hu-HU" dirty="0" err="1" smtClean="0"/>
              <a:t>supports</a:t>
            </a:r>
            <a:r>
              <a:rPr lang="hu-HU" dirty="0" smtClean="0"/>
              <a:t> a </a:t>
            </a:r>
            <a:r>
              <a:rPr lang="hu-HU" dirty="0" err="1" smtClean="0"/>
              <a:t>variety</a:t>
            </a:r>
            <a:r>
              <a:rPr lang="hu-HU" dirty="0" smtClean="0"/>
              <a:t> of </a:t>
            </a:r>
            <a:r>
              <a:rPr lang="hu-HU" dirty="0" err="1" smtClean="0"/>
              <a:t>tasks</a:t>
            </a:r>
            <a:r>
              <a:rPr lang="hu-HU" dirty="0" smtClean="0"/>
              <a:t>, </a:t>
            </a:r>
            <a:r>
              <a:rPr lang="hu-HU" dirty="0" err="1" smtClean="0"/>
              <a:t>including</a:t>
            </a:r>
            <a:r>
              <a:rPr lang="hu-HU" dirty="0" smtClean="0"/>
              <a:t>:</a:t>
            </a:r>
          </a:p>
          <a:p>
            <a:pPr lvl="1"/>
            <a:r>
              <a:rPr lang="hu-HU" dirty="0" smtClean="0"/>
              <a:t>Digital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err="1" smtClean="0"/>
              <a:t>storage</a:t>
            </a:r>
            <a:r>
              <a:rPr lang="hu-HU" dirty="0" smtClean="0"/>
              <a:t> </a:t>
            </a:r>
            <a:r>
              <a:rPr lang="hu-HU" dirty="0" err="1" smtClean="0"/>
              <a:t>reduction</a:t>
            </a:r>
            <a:endParaRPr lang="hu-HU" dirty="0" smtClean="0"/>
          </a:p>
          <a:p>
            <a:pPr lvl="1"/>
            <a:r>
              <a:rPr lang="hu-HU" dirty="0" err="1" smtClean="0"/>
              <a:t>Scale</a:t>
            </a:r>
            <a:r>
              <a:rPr lang="hu-HU" dirty="0" smtClean="0"/>
              <a:t> </a:t>
            </a:r>
            <a:r>
              <a:rPr lang="hu-HU" dirty="0" err="1" smtClean="0"/>
              <a:t>manipulation</a:t>
            </a:r>
            <a:endParaRPr lang="hu-HU" dirty="0" smtClean="0"/>
          </a:p>
          <a:p>
            <a:pPr lvl="1"/>
            <a:r>
              <a:rPr lang="hu-HU" dirty="0" err="1" smtClean="0"/>
              <a:t>Statistical</a:t>
            </a:r>
            <a:r>
              <a:rPr lang="hu-HU" dirty="0" smtClean="0"/>
              <a:t> </a:t>
            </a:r>
            <a:r>
              <a:rPr lang="hu-HU" dirty="0" err="1" smtClean="0"/>
              <a:t>classification</a:t>
            </a:r>
            <a:r>
              <a:rPr lang="hu-HU" dirty="0" smtClean="0"/>
              <a:t> and </a:t>
            </a:r>
            <a:r>
              <a:rPr lang="hu-HU" dirty="0" err="1" smtClean="0"/>
              <a:t>symbolization</a:t>
            </a:r>
            <a:endParaRPr lang="hu-HU" dirty="0" smtClean="0"/>
          </a:p>
          <a:p>
            <a:r>
              <a:rPr lang="hu-HU" dirty="0" err="1" smtClean="0"/>
              <a:t>Why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generalize</a:t>
            </a:r>
            <a:r>
              <a:rPr lang="hu-HU" dirty="0" smtClean="0"/>
              <a:t>? </a:t>
            </a:r>
            <a:r>
              <a:rPr lang="hu-HU" dirty="0" err="1" smtClean="0"/>
              <a:t>Theoretical</a:t>
            </a:r>
            <a:r>
              <a:rPr lang="hu-HU" dirty="0" smtClean="0"/>
              <a:t> </a:t>
            </a:r>
            <a:r>
              <a:rPr lang="hu-HU" dirty="0" err="1" smtClean="0"/>
              <a:t>objective</a:t>
            </a:r>
            <a:endParaRPr lang="hu-HU" dirty="0" smtClean="0"/>
          </a:p>
          <a:p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generalize</a:t>
            </a:r>
            <a:r>
              <a:rPr lang="hu-HU" dirty="0" smtClean="0"/>
              <a:t>? </a:t>
            </a:r>
            <a:r>
              <a:rPr lang="hu-HU" dirty="0" err="1" smtClean="0"/>
              <a:t>Cartometric</a:t>
            </a:r>
            <a:r>
              <a:rPr lang="hu-HU" dirty="0" smtClean="0"/>
              <a:t> </a:t>
            </a:r>
            <a:r>
              <a:rPr lang="hu-HU" dirty="0" err="1" smtClean="0"/>
              <a:t>evaluation</a:t>
            </a:r>
            <a:endParaRPr lang="hu-HU" dirty="0" smtClean="0"/>
          </a:p>
          <a:p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generalize</a:t>
            </a:r>
            <a:r>
              <a:rPr lang="hu-HU" dirty="0" smtClean="0"/>
              <a:t>? </a:t>
            </a:r>
            <a:r>
              <a:rPr lang="hu-HU" dirty="0" err="1" smtClean="0"/>
              <a:t>Fundamental</a:t>
            </a:r>
            <a:r>
              <a:rPr lang="hu-HU" dirty="0" smtClean="0"/>
              <a:t> </a:t>
            </a:r>
            <a:r>
              <a:rPr lang="hu-HU" dirty="0" err="1" smtClean="0"/>
              <a:t>operations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481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Why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generalize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smtClean="0"/>
              <a:t>REDUCING COMPLEXITY</a:t>
            </a:r>
          </a:p>
          <a:p>
            <a:r>
              <a:rPr lang="hu-HU" dirty="0" err="1" smtClean="0"/>
              <a:t>Maintaining</a:t>
            </a:r>
            <a:r>
              <a:rPr lang="hu-HU" dirty="0" smtClean="0"/>
              <a:t> </a:t>
            </a:r>
            <a:r>
              <a:rPr lang="hu-HU" dirty="0" err="1" smtClean="0"/>
              <a:t>spatial</a:t>
            </a:r>
            <a:r>
              <a:rPr lang="hu-HU" dirty="0" smtClean="0"/>
              <a:t> </a:t>
            </a:r>
            <a:r>
              <a:rPr lang="hu-HU" dirty="0" err="1" smtClean="0"/>
              <a:t>accuracy</a:t>
            </a:r>
            <a:r>
              <a:rPr lang="hu-HU" dirty="0" smtClean="0"/>
              <a:t>, </a:t>
            </a:r>
            <a:r>
              <a:rPr lang="hu-HU" dirty="0" err="1" smtClean="0"/>
              <a:t>aesthetic</a:t>
            </a:r>
            <a:r>
              <a:rPr lang="hu-HU" dirty="0" smtClean="0"/>
              <a:t> </a:t>
            </a:r>
            <a:r>
              <a:rPr lang="hu-HU" dirty="0" err="1" smtClean="0"/>
              <a:t>quality</a:t>
            </a:r>
            <a:r>
              <a:rPr lang="hu-HU" dirty="0" smtClean="0"/>
              <a:t>, </a:t>
            </a:r>
            <a:r>
              <a:rPr lang="hu-HU" dirty="0" err="1" smtClean="0"/>
              <a:t>attribute</a:t>
            </a:r>
            <a:r>
              <a:rPr lang="hu-HU" dirty="0" smtClean="0"/>
              <a:t> </a:t>
            </a:r>
            <a:r>
              <a:rPr lang="hu-HU" dirty="0" err="1" smtClean="0"/>
              <a:t>accuracy</a:t>
            </a:r>
            <a:r>
              <a:rPr lang="hu-HU" dirty="0" smtClean="0"/>
              <a:t>, </a:t>
            </a:r>
            <a:r>
              <a:rPr lang="hu-HU" dirty="0" err="1" smtClean="0"/>
              <a:t>logical</a:t>
            </a:r>
            <a:r>
              <a:rPr lang="hu-HU" dirty="0" smtClean="0"/>
              <a:t> </a:t>
            </a:r>
            <a:r>
              <a:rPr lang="hu-HU" dirty="0" err="1" smtClean="0"/>
              <a:t>hierarchy</a:t>
            </a:r>
            <a:r>
              <a:rPr lang="hu-HU" dirty="0" smtClean="0"/>
              <a:t>, </a:t>
            </a:r>
            <a:r>
              <a:rPr lang="hu-HU" dirty="0" err="1" smtClean="0"/>
              <a:t>consistently</a:t>
            </a:r>
            <a:r>
              <a:rPr lang="hu-HU" dirty="0" smtClean="0"/>
              <a:t> </a:t>
            </a:r>
            <a:r>
              <a:rPr lang="hu-HU" dirty="0" err="1" smtClean="0"/>
              <a:t>applying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rules</a:t>
            </a:r>
            <a:r>
              <a:rPr lang="hu-HU" dirty="0" smtClean="0"/>
              <a:t> of </a:t>
            </a:r>
            <a:r>
              <a:rPr lang="hu-HU" dirty="0" err="1" smtClean="0"/>
              <a:t>generalization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497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6632"/>
            <a:ext cx="5040560" cy="670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Generalization</a:t>
            </a:r>
            <a:r>
              <a:rPr lang="hu-HU" dirty="0" smtClean="0"/>
              <a:t> &amp; </a:t>
            </a:r>
            <a:r>
              <a:rPr lang="hu-HU" dirty="0" err="1" smtClean="0"/>
              <a:t>scales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Example</a:t>
            </a:r>
            <a:r>
              <a:rPr lang="hu-HU" dirty="0" smtClean="0"/>
              <a:t>: </a:t>
            </a:r>
            <a:r>
              <a:rPr lang="hu-HU" dirty="0" err="1" smtClean="0"/>
              <a:t>relationship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cities</a:t>
            </a:r>
            <a:r>
              <a:rPr lang="hu-HU" dirty="0" smtClean="0"/>
              <a:t> and </a:t>
            </a:r>
            <a:r>
              <a:rPr lang="hu-HU" dirty="0" err="1" smtClean="0"/>
              <a:t>scales</a:t>
            </a:r>
            <a:endParaRPr lang="hu-HU" dirty="0" smtClean="0"/>
          </a:p>
          <a:p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err="1" smtClean="0">
                <a:sym typeface="Wingdings" panose="05000000000000000000" pitchFamily="2" charset="2"/>
              </a:rPr>
              <a:t>Scale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change</a:t>
            </a:r>
            <a:r>
              <a:rPr lang="hu-HU" dirty="0" smtClean="0">
                <a:sym typeface="Wingdings" panose="05000000000000000000" pitchFamily="2" charset="2"/>
              </a:rPr>
              <a:t> less </a:t>
            </a:r>
            <a:r>
              <a:rPr lang="hu-HU" dirty="0" err="1" smtClean="0">
                <a:sym typeface="Wingdings" panose="05000000000000000000" pitchFamily="2" charset="2"/>
              </a:rPr>
              <a:t>than</a:t>
            </a:r>
            <a:r>
              <a:rPr lang="hu-HU" dirty="0" smtClean="0">
                <a:sym typeface="Wingdings" panose="05000000000000000000" pitchFamily="2" charset="2"/>
              </a:rPr>
              <a:t> 10x </a:t>
            </a:r>
            <a:r>
              <a:rPr lang="hu-HU" dirty="0" err="1" smtClean="0">
                <a:sym typeface="Wingdings" panose="05000000000000000000" pitchFamily="2" charset="2"/>
              </a:rPr>
              <a:t>between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original</a:t>
            </a:r>
            <a:r>
              <a:rPr lang="hu-HU" dirty="0" smtClean="0">
                <a:sym typeface="Wingdings" panose="05000000000000000000" pitchFamily="2" charset="2"/>
              </a:rPr>
              <a:t> map and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derived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one</a:t>
            </a:r>
            <a:r>
              <a:rPr lang="hu-HU" dirty="0" smtClean="0">
                <a:sym typeface="Wingdings" panose="05000000000000000000" pitchFamily="2" charset="2"/>
              </a:rPr>
              <a:t>. (</a:t>
            </a:r>
            <a:r>
              <a:rPr lang="hu-HU" dirty="0" err="1" smtClean="0">
                <a:sym typeface="Wingdings" panose="05000000000000000000" pitchFamily="2" charset="2"/>
              </a:rPr>
              <a:t>Manual</a:t>
            </a:r>
            <a:r>
              <a:rPr lang="hu-HU" dirty="0" smtClean="0">
                <a:sym typeface="Wingdings" panose="05000000000000000000" pitchFamily="2" charset="2"/>
              </a:rPr>
              <a:t>! Digital?)</a:t>
            </a:r>
          </a:p>
          <a:p>
            <a:r>
              <a:rPr lang="hu-HU" dirty="0" err="1" smtClean="0">
                <a:sym typeface="Wingdings" panose="05000000000000000000" pitchFamily="2" charset="2"/>
              </a:rPr>
              <a:t>Maintaining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spatial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smtClean="0">
                <a:sym typeface="Wingdings" panose="05000000000000000000" pitchFamily="2" charset="2"/>
              </a:rPr>
              <a:t>attribute’s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accuracy</a:t>
            </a:r>
            <a:r>
              <a:rPr lang="hu-HU" dirty="0" smtClean="0">
                <a:sym typeface="Wingdings" panose="05000000000000000000" pitchFamily="2" charset="2"/>
              </a:rPr>
              <a:t> of </a:t>
            </a:r>
            <a:r>
              <a:rPr lang="hu-HU" dirty="0" err="1" smtClean="0">
                <a:sym typeface="Wingdings" panose="05000000000000000000" pitchFamily="2" charset="2"/>
              </a:rPr>
              <a:t>features</a:t>
            </a:r>
            <a:r>
              <a:rPr lang="hu-HU" dirty="0" smtClean="0">
                <a:sym typeface="Wingdings" panose="05000000000000000000" pitchFamily="2" charset="2"/>
              </a:rPr>
              <a:t>. </a:t>
            </a:r>
            <a:r>
              <a:rPr lang="hu-HU" dirty="0" err="1" smtClean="0">
                <a:sym typeface="Wingdings" panose="05000000000000000000" pitchFamily="2" charset="2"/>
              </a:rPr>
              <a:t>Example</a:t>
            </a:r>
            <a:r>
              <a:rPr lang="hu-HU" dirty="0" smtClean="0">
                <a:sym typeface="Wingdings" panose="05000000000000000000" pitchFamily="2" charset="2"/>
              </a:rPr>
              <a:t>: </a:t>
            </a:r>
            <a:r>
              <a:rPr lang="hu-HU" dirty="0" err="1" smtClean="0">
                <a:sym typeface="Wingdings" panose="05000000000000000000" pitchFamily="2" charset="2"/>
              </a:rPr>
              <a:t>simplification</a:t>
            </a:r>
            <a:r>
              <a:rPr lang="hu-HU" dirty="0" smtClean="0">
                <a:sym typeface="Wingdings" panose="05000000000000000000" pitchFamily="2" charset="2"/>
              </a:rPr>
              <a:t>, </a:t>
            </a:r>
            <a:r>
              <a:rPr lang="hu-HU" dirty="0" err="1" smtClean="0">
                <a:sym typeface="Wingdings" panose="05000000000000000000" pitchFamily="2" charset="2"/>
              </a:rPr>
              <a:t>displacement</a:t>
            </a:r>
            <a:r>
              <a:rPr lang="hu-HU" dirty="0" smtClean="0">
                <a:sym typeface="Wingdings" panose="05000000000000000000" pitchFamily="2" charset="2"/>
              </a:rPr>
              <a:t>.  </a:t>
            </a:r>
            <a:r>
              <a:rPr lang="hu-HU" dirty="0" err="1" smtClean="0">
                <a:sym typeface="Wingdings" panose="05000000000000000000" pitchFamily="2" charset="2"/>
              </a:rPr>
              <a:t>reducing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this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effects</a:t>
            </a:r>
            <a:r>
              <a:rPr lang="hu-HU" dirty="0" smtClean="0">
                <a:sym typeface="Wingdings" panose="05000000000000000000" pitchFamily="2" charset="2"/>
              </a:rPr>
              <a:t>/</a:t>
            </a:r>
            <a:r>
              <a:rPr lang="hu-HU" dirty="0" err="1" smtClean="0">
                <a:sym typeface="Wingdings" panose="05000000000000000000" pitchFamily="2" charset="2"/>
              </a:rPr>
              <a:t>measure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the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new</a:t>
            </a:r>
            <a:r>
              <a:rPr lang="hu-HU" dirty="0" smtClean="0">
                <a:sym typeface="Wingdings" panose="05000000000000000000" pitchFamily="2" charset="2"/>
              </a:rPr>
              <a:t> „</a:t>
            </a:r>
            <a:r>
              <a:rPr lang="hu-HU" dirty="0" err="1" smtClean="0">
                <a:sym typeface="Wingdings" panose="05000000000000000000" pitchFamily="2" charset="2"/>
              </a:rPr>
              <a:t>accuracy</a:t>
            </a:r>
            <a:r>
              <a:rPr lang="hu-HU" dirty="0" smtClean="0">
                <a:sym typeface="Wingdings" panose="05000000000000000000" pitchFamily="2" charset="2"/>
              </a:rPr>
              <a:t>”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042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What</a:t>
            </a:r>
            <a:r>
              <a:rPr lang="hu-HU" dirty="0" smtClean="0"/>
              <a:t>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going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learn</a:t>
            </a:r>
            <a:r>
              <a:rPr lang="hu-HU" dirty="0" smtClean="0"/>
              <a:t>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What</a:t>
            </a:r>
            <a:r>
              <a:rPr lang="hu-HU" dirty="0" smtClean="0"/>
              <a:t> is </a:t>
            </a:r>
            <a:r>
              <a:rPr lang="hu-HU" dirty="0" err="1" smtClean="0"/>
              <a:t>cartographic</a:t>
            </a:r>
            <a:r>
              <a:rPr lang="hu-HU" dirty="0" smtClean="0"/>
              <a:t> </a:t>
            </a:r>
            <a:r>
              <a:rPr lang="hu-HU" dirty="0" err="1" smtClean="0"/>
              <a:t>generalization</a:t>
            </a:r>
            <a:r>
              <a:rPr lang="hu-HU" dirty="0" smtClean="0"/>
              <a:t>?</a:t>
            </a:r>
          </a:p>
          <a:p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generalize</a:t>
            </a:r>
            <a:r>
              <a:rPr lang="hu-HU" dirty="0" smtClean="0"/>
              <a:t> (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automations</a:t>
            </a:r>
            <a:r>
              <a:rPr lang="hu-HU" dirty="0" smtClean="0"/>
              <a:t>)?</a:t>
            </a:r>
          </a:p>
          <a:p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generalize</a:t>
            </a:r>
            <a:r>
              <a:rPr lang="hu-HU" dirty="0" smtClean="0"/>
              <a:t> (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automations</a:t>
            </a:r>
            <a:r>
              <a:rPr lang="hu-HU" dirty="0" smtClean="0"/>
              <a:t>)?</a:t>
            </a:r>
          </a:p>
          <a:p>
            <a:r>
              <a:rPr lang="hu-HU" dirty="0" err="1" smtClean="0"/>
              <a:t>Raster</a:t>
            </a:r>
            <a:r>
              <a:rPr lang="hu-HU" dirty="0" smtClean="0"/>
              <a:t> and </a:t>
            </a:r>
            <a:r>
              <a:rPr lang="hu-HU" dirty="0" err="1" smtClean="0"/>
              <a:t>vector</a:t>
            </a:r>
            <a:r>
              <a:rPr lang="hu-HU" dirty="0" smtClean="0"/>
              <a:t>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err="1" smtClean="0"/>
              <a:t>generalization</a:t>
            </a:r>
            <a:r>
              <a:rPr lang="hu-HU" dirty="0" smtClean="0"/>
              <a:t>. </a:t>
            </a:r>
          </a:p>
          <a:p>
            <a:r>
              <a:rPr lang="hu-HU" dirty="0" err="1" smtClean="0"/>
              <a:t>Generalization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practice</a:t>
            </a:r>
            <a:r>
              <a:rPr lang="hu-HU" dirty="0" smtClean="0"/>
              <a:t>: QGIS, </a:t>
            </a:r>
            <a:r>
              <a:rPr lang="hu-HU" dirty="0" err="1" smtClean="0"/>
              <a:t>ArcGIS</a:t>
            </a:r>
            <a:r>
              <a:rPr lang="hu-HU" dirty="0" smtClean="0"/>
              <a:t>?</a:t>
            </a:r>
          </a:p>
          <a:p>
            <a:r>
              <a:rPr lang="hu-HU" dirty="0" smtClean="0"/>
              <a:t>Basic </a:t>
            </a:r>
            <a:r>
              <a:rPr lang="hu-HU" dirty="0" err="1" smtClean="0"/>
              <a:t>algorithms</a:t>
            </a:r>
            <a:r>
              <a:rPr lang="hu-HU" dirty="0" smtClean="0"/>
              <a:t> </a:t>
            </a:r>
            <a:r>
              <a:rPr lang="hu-HU" dirty="0" err="1" smtClean="0"/>
              <a:t>programming</a:t>
            </a:r>
            <a:r>
              <a:rPr lang="hu-HU" dirty="0" smtClean="0"/>
              <a:t>. Python? GDAL?</a:t>
            </a:r>
          </a:p>
          <a:p>
            <a:r>
              <a:rPr lang="hu-HU" dirty="0" err="1" smtClean="0"/>
              <a:t>Generalization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thematic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r>
              <a:rPr lang="hu-HU" dirty="0" smtClean="0"/>
              <a:t>. </a:t>
            </a:r>
          </a:p>
          <a:p>
            <a:r>
              <a:rPr lang="hu-HU" dirty="0" err="1" smtClean="0"/>
              <a:t>Automations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geoinformatics</a:t>
            </a:r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286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When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generalize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 smtClean="0"/>
              <a:t>Congestion</a:t>
            </a:r>
            <a:r>
              <a:rPr lang="hu-HU" dirty="0" smtClean="0"/>
              <a:t> (</a:t>
            </a:r>
            <a:r>
              <a:rPr lang="hu-HU" dirty="0" err="1" smtClean="0"/>
              <a:t>too</a:t>
            </a:r>
            <a:r>
              <a:rPr lang="hu-HU" dirty="0" smtClean="0"/>
              <a:t> </a:t>
            </a:r>
            <a:r>
              <a:rPr lang="hu-HU" dirty="0" err="1" smtClean="0"/>
              <a:t>many</a:t>
            </a:r>
            <a:r>
              <a:rPr lang="hu-HU" dirty="0" smtClean="0"/>
              <a:t> </a:t>
            </a:r>
            <a:r>
              <a:rPr lang="hu-HU" dirty="0" err="1" smtClean="0"/>
              <a:t>buildings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Coalescence</a:t>
            </a:r>
            <a:r>
              <a:rPr lang="hu-HU" dirty="0" smtClean="0"/>
              <a:t> (</a:t>
            </a:r>
            <a:r>
              <a:rPr lang="hu-HU" dirty="0" err="1" smtClean="0"/>
              <a:t>objects</a:t>
            </a:r>
            <a:r>
              <a:rPr lang="hu-HU" dirty="0" smtClean="0"/>
              <a:t> </a:t>
            </a:r>
            <a:r>
              <a:rPr lang="hu-HU" dirty="0" err="1" smtClean="0"/>
              <a:t>touch</a:t>
            </a:r>
            <a:r>
              <a:rPr lang="hu-HU" dirty="0" smtClean="0"/>
              <a:t> </a:t>
            </a:r>
            <a:r>
              <a:rPr lang="hu-HU" dirty="0" err="1" smtClean="0"/>
              <a:t>each</a:t>
            </a:r>
            <a:r>
              <a:rPr lang="hu-HU" dirty="0" smtClean="0"/>
              <a:t> </a:t>
            </a:r>
            <a:r>
              <a:rPr lang="hu-HU" dirty="0" err="1" smtClean="0"/>
              <a:t>others</a:t>
            </a:r>
            <a:r>
              <a:rPr lang="hu-HU" dirty="0" smtClean="0"/>
              <a:t> /</a:t>
            </a:r>
            <a:r>
              <a:rPr lang="hu-HU" dirty="0" err="1" smtClean="0"/>
              <a:t>displacement</a:t>
            </a:r>
            <a:r>
              <a:rPr lang="hu-HU" dirty="0" smtClean="0"/>
              <a:t>/)</a:t>
            </a:r>
          </a:p>
          <a:p>
            <a:r>
              <a:rPr lang="hu-HU" dirty="0" err="1" smtClean="0"/>
              <a:t>Conflict</a:t>
            </a:r>
            <a:r>
              <a:rPr lang="hu-HU" dirty="0" smtClean="0"/>
              <a:t> (</a:t>
            </a:r>
            <a:r>
              <a:rPr lang="hu-HU" dirty="0" err="1" smtClean="0"/>
              <a:t>eliminated</a:t>
            </a:r>
            <a:r>
              <a:rPr lang="hu-HU" dirty="0" smtClean="0"/>
              <a:t> </a:t>
            </a:r>
            <a:r>
              <a:rPr lang="hu-HU" dirty="0" err="1" smtClean="0"/>
              <a:t>bay</a:t>
            </a:r>
            <a:r>
              <a:rPr lang="hu-HU" dirty="0" smtClean="0"/>
              <a:t>, city </a:t>
            </a:r>
            <a:r>
              <a:rPr lang="hu-HU" dirty="0" err="1" smtClean="0"/>
              <a:t>does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lay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coast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Complication</a:t>
            </a:r>
            <a:r>
              <a:rPr lang="hu-HU" dirty="0" smtClean="0"/>
              <a:t>  (</a:t>
            </a:r>
            <a:r>
              <a:rPr lang="hu-HU" dirty="0" err="1" smtClean="0"/>
              <a:t>one</a:t>
            </a:r>
            <a:r>
              <a:rPr lang="hu-HU" dirty="0" smtClean="0"/>
              <a:t> line is </a:t>
            </a:r>
            <a:r>
              <a:rPr lang="hu-HU" dirty="0" err="1" smtClean="0"/>
              <a:t>too</a:t>
            </a:r>
            <a:r>
              <a:rPr lang="hu-HU" dirty="0" smtClean="0"/>
              <a:t> </a:t>
            </a:r>
            <a:r>
              <a:rPr lang="hu-HU" dirty="0" err="1" smtClean="0"/>
              <a:t>smooth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too</a:t>
            </a:r>
            <a:r>
              <a:rPr lang="hu-HU" dirty="0" smtClean="0"/>
              <a:t> </a:t>
            </a:r>
            <a:r>
              <a:rPr lang="hu-HU" dirty="0" err="1" smtClean="0"/>
              <a:t>crenulated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Inconsistency</a:t>
            </a:r>
            <a:endParaRPr lang="hu-HU" dirty="0" smtClean="0"/>
          </a:p>
          <a:p>
            <a:r>
              <a:rPr lang="hu-HU" dirty="0" err="1" smtClean="0"/>
              <a:t>Imperceptibility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024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Basic </a:t>
            </a:r>
            <a:r>
              <a:rPr lang="hu-HU" dirty="0" err="1" smtClean="0"/>
              <a:t>types</a:t>
            </a:r>
            <a:r>
              <a:rPr lang="hu-HU" dirty="0" smtClean="0"/>
              <a:t> of </a:t>
            </a:r>
            <a:r>
              <a:rPr lang="hu-HU" dirty="0" err="1" smtClean="0"/>
              <a:t>measures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u="sng" dirty="0" err="1" smtClean="0"/>
              <a:t>Procedural</a:t>
            </a:r>
            <a:r>
              <a:rPr lang="hu-HU" u="sng" dirty="0" smtClean="0"/>
              <a:t> </a:t>
            </a:r>
            <a:r>
              <a:rPr lang="hu-HU" u="sng" dirty="0" err="1" smtClean="0"/>
              <a:t>measures</a:t>
            </a:r>
            <a:r>
              <a:rPr lang="hu-HU" u="sng" dirty="0" smtClean="0"/>
              <a:t>: </a:t>
            </a:r>
          </a:p>
          <a:p>
            <a:pPr lvl="1"/>
            <a:r>
              <a:rPr lang="hu-HU" dirty="0" err="1" smtClean="0"/>
              <a:t>Control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 of </a:t>
            </a:r>
            <a:r>
              <a:rPr lang="hu-HU" dirty="0" err="1" smtClean="0"/>
              <a:t>generalization</a:t>
            </a:r>
            <a:endParaRPr lang="hu-HU" dirty="0" smtClean="0"/>
          </a:p>
          <a:p>
            <a:pPr lvl="2"/>
            <a:r>
              <a:rPr lang="hu-HU" dirty="0" err="1" smtClean="0"/>
              <a:t>Selecting</a:t>
            </a:r>
            <a:r>
              <a:rPr lang="hu-HU" dirty="0" smtClean="0"/>
              <a:t> </a:t>
            </a:r>
            <a:r>
              <a:rPr lang="hu-HU" dirty="0" err="1" smtClean="0"/>
              <a:t>simplification</a:t>
            </a:r>
            <a:r>
              <a:rPr lang="hu-HU" dirty="0" smtClean="0"/>
              <a:t> </a:t>
            </a:r>
            <a:r>
              <a:rPr lang="hu-HU" dirty="0" err="1" smtClean="0"/>
              <a:t>algorithm</a:t>
            </a:r>
            <a:endParaRPr lang="hu-HU" dirty="0" smtClean="0"/>
          </a:p>
          <a:p>
            <a:pPr lvl="2"/>
            <a:r>
              <a:rPr lang="hu-HU" dirty="0" err="1" smtClean="0"/>
              <a:t>Modifying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tolerance</a:t>
            </a:r>
            <a:r>
              <a:rPr lang="hu-HU" dirty="0" smtClean="0"/>
              <a:t> </a:t>
            </a:r>
            <a:r>
              <a:rPr lang="hu-HU" dirty="0" err="1" smtClean="0"/>
              <a:t>value</a:t>
            </a:r>
            <a:r>
              <a:rPr lang="hu-HU" dirty="0" smtClean="0"/>
              <a:t> </a:t>
            </a:r>
            <a:r>
              <a:rPr lang="hu-HU" dirty="0" err="1" smtClean="0"/>
              <a:t>along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feature</a:t>
            </a:r>
            <a:r>
              <a:rPr lang="hu-HU" dirty="0" smtClean="0"/>
              <a:t> </a:t>
            </a:r>
          </a:p>
          <a:p>
            <a:pPr lvl="2"/>
            <a:r>
              <a:rPr lang="hu-HU" dirty="0" err="1" smtClean="0"/>
              <a:t>Asses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set</a:t>
            </a:r>
            <a:r>
              <a:rPr lang="hu-HU" dirty="0" smtClean="0"/>
              <a:t> of </a:t>
            </a:r>
            <a:r>
              <a:rPr lang="hu-HU" dirty="0" err="1" smtClean="0"/>
              <a:t>polygons</a:t>
            </a:r>
            <a:r>
              <a:rPr lang="hu-HU" dirty="0" smtClean="0"/>
              <a:t>,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considered</a:t>
            </a:r>
            <a:endParaRPr lang="hu-HU" dirty="0" smtClean="0"/>
          </a:p>
          <a:p>
            <a:pPr lvl="2"/>
            <a:r>
              <a:rPr lang="hu-HU" dirty="0" err="1" smtClean="0"/>
              <a:t>Feature</a:t>
            </a:r>
            <a:r>
              <a:rPr lang="hu-HU" dirty="0" smtClean="0"/>
              <a:t> </a:t>
            </a:r>
            <a:r>
              <a:rPr lang="hu-HU" dirty="0" err="1" smtClean="0"/>
              <a:t>undergo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limit </a:t>
            </a:r>
            <a:r>
              <a:rPr lang="hu-HU" dirty="0" err="1" smtClean="0"/>
              <a:t>where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representation</a:t>
            </a:r>
            <a:r>
              <a:rPr lang="hu-HU" dirty="0" smtClean="0"/>
              <a:t> </a:t>
            </a:r>
            <a:r>
              <a:rPr lang="hu-HU" dirty="0" err="1" smtClean="0"/>
              <a:t>change</a:t>
            </a:r>
            <a:endParaRPr lang="hu-HU" dirty="0" smtClean="0"/>
          </a:p>
          <a:p>
            <a:pPr lvl="2"/>
            <a:r>
              <a:rPr lang="hu-HU" dirty="0" err="1" smtClean="0"/>
              <a:t>Compute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curvature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line </a:t>
            </a:r>
            <a:r>
              <a:rPr lang="hu-HU" dirty="0" err="1" smtClean="0"/>
              <a:t>segment</a:t>
            </a:r>
            <a:endParaRPr lang="hu-HU" dirty="0"/>
          </a:p>
          <a:p>
            <a:r>
              <a:rPr lang="hu-HU" u="sng" dirty="0" err="1" smtClean="0"/>
              <a:t>Quality</a:t>
            </a:r>
            <a:r>
              <a:rPr lang="hu-HU" u="sng" dirty="0" smtClean="0"/>
              <a:t> </a:t>
            </a:r>
            <a:r>
              <a:rPr lang="hu-HU" u="sng" dirty="0" err="1" smtClean="0"/>
              <a:t>assessment</a:t>
            </a:r>
            <a:r>
              <a:rPr lang="hu-HU" u="sng" dirty="0" smtClean="0"/>
              <a:t> </a:t>
            </a:r>
            <a:r>
              <a:rPr lang="hu-HU" u="sng" dirty="0" err="1" smtClean="0"/>
              <a:t>measures</a:t>
            </a:r>
            <a:r>
              <a:rPr lang="hu-HU" u="sng" dirty="0" smtClean="0"/>
              <a:t>:</a:t>
            </a:r>
          </a:p>
          <a:p>
            <a:pPr lvl="1"/>
            <a:r>
              <a:rPr lang="hu-HU" dirty="0" smtClean="0"/>
              <a:t>Overall </a:t>
            </a:r>
            <a:r>
              <a:rPr lang="hu-HU" dirty="0" err="1" smtClean="0"/>
              <a:t>quality</a:t>
            </a:r>
            <a:r>
              <a:rPr lang="hu-HU" dirty="0" smtClean="0"/>
              <a:t> of </a:t>
            </a:r>
            <a:r>
              <a:rPr lang="hu-HU" dirty="0" err="1" smtClean="0"/>
              <a:t>gen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McMaster</a:t>
            </a:r>
            <a:r>
              <a:rPr lang="hu-HU" dirty="0" smtClean="0"/>
              <a:t> and </a:t>
            </a:r>
            <a:r>
              <a:rPr lang="hu-HU" dirty="0" err="1" smtClean="0"/>
              <a:t>Shea</a:t>
            </a:r>
            <a:r>
              <a:rPr lang="hu-HU" dirty="0" smtClean="0"/>
              <a:t> 1992, </a:t>
            </a:r>
            <a:r>
              <a:rPr lang="hu-HU" dirty="0" err="1" smtClean="0"/>
              <a:t>Classification</a:t>
            </a:r>
            <a:r>
              <a:rPr lang="hu-HU" dirty="0" smtClean="0"/>
              <a:t> of </a:t>
            </a:r>
            <a:r>
              <a:rPr lang="hu-HU" dirty="0" err="1" smtClean="0"/>
              <a:t>measures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u="sng" dirty="0" err="1" smtClean="0"/>
              <a:t>Density</a:t>
            </a:r>
            <a:r>
              <a:rPr lang="hu-HU" u="sng" dirty="0" smtClean="0"/>
              <a:t> </a:t>
            </a:r>
            <a:r>
              <a:rPr lang="hu-HU" u="sng" dirty="0" err="1" smtClean="0"/>
              <a:t>measures</a:t>
            </a:r>
            <a:r>
              <a:rPr lang="hu-HU" u="sng" dirty="0" smtClean="0"/>
              <a:t>: </a:t>
            </a:r>
            <a:r>
              <a:rPr lang="hu-HU" dirty="0" smtClean="0"/>
              <a:t> </a:t>
            </a:r>
            <a:r>
              <a:rPr lang="hu-HU" dirty="0" err="1" smtClean="0"/>
              <a:t>multifeature</a:t>
            </a:r>
            <a:r>
              <a:rPr lang="hu-HU" dirty="0" smtClean="0"/>
              <a:t> </a:t>
            </a:r>
            <a:r>
              <a:rPr lang="hu-HU" dirty="0" err="1" smtClean="0"/>
              <a:t>relationships</a:t>
            </a:r>
            <a:r>
              <a:rPr lang="hu-HU" dirty="0" smtClean="0"/>
              <a:t>, </a:t>
            </a:r>
            <a:r>
              <a:rPr lang="hu-HU" dirty="0" err="1" smtClean="0"/>
              <a:t>number</a:t>
            </a:r>
            <a:r>
              <a:rPr lang="hu-HU" dirty="0" smtClean="0"/>
              <a:t> of </a:t>
            </a:r>
            <a:r>
              <a:rPr lang="hu-HU" dirty="0" err="1" smtClean="0"/>
              <a:t>points</a:t>
            </a:r>
            <a:r>
              <a:rPr lang="hu-HU" dirty="0" smtClean="0"/>
              <a:t>, </a:t>
            </a:r>
            <a:r>
              <a:rPr lang="hu-HU" dirty="0" err="1" smtClean="0"/>
              <a:t>lines</a:t>
            </a:r>
            <a:r>
              <a:rPr lang="hu-HU" dirty="0" smtClean="0"/>
              <a:t>, </a:t>
            </a:r>
            <a:r>
              <a:rPr lang="hu-HU" dirty="0" err="1" smtClean="0"/>
              <a:t>area</a:t>
            </a:r>
            <a:r>
              <a:rPr lang="hu-HU" dirty="0" smtClean="0"/>
              <a:t> </a:t>
            </a:r>
            <a:r>
              <a:rPr lang="hu-HU" dirty="0" err="1" smtClean="0"/>
              <a:t>features</a:t>
            </a:r>
            <a:r>
              <a:rPr lang="hu-HU" dirty="0" smtClean="0"/>
              <a:t> per a unit </a:t>
            </a:r>
            <a:r>
              <a:rPr lang="hu-HU" dirty="0" err="1" smtClean="0"/>
              <a:t>area</a:t>
            </a:r>
            <a:r>
              <a:rPr lang="hu-HU" dirty="0" smtClean="0"/>
              <a:t>. (</a:t>
            </a:r>
            <a:r>
              <a:rPr lang="hu-HU" dirty="0" err="1" smtClean="0"/>
              <a:t>Blocks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a </a:t>
            </a:r>
            <a:r>
              <a:rPr lang="hu-HU" dirty="0" err="1" smtClean="0"/>
              <a:t>metropolitan</a:t>
            </a:r>
            <a:r>
              <a:rPr lang="hu-HU" dirty="0" smtClean="0"/>
              <a:t> </a:t>
            </a:r>
            <a:r>
              <a:rPr lang="hu-HU" dirty="0" err="1" smtClean="0"/>
              <a:t>area</a:t>
            </a:r>
            <a:r>
              <a:rPr lang="hu-HU" dirty="0" smtClean="0"/>
              <a:t>)</a:t>
            </a:r>
            <a:endParaRPr lang="hu-HU" u="sng" dirty="0" smtClean="0"/>
          </a:p>
          <a:p>
            <a:r>
              <a:rPr lang="hu-HU" u="sng" dirty="0" err="1" smtClean="0"/>
              <a:t>Distribution</a:t>
            </a:r>
            <a:r>
              <a:rPr lang="hu-HU" u="sng" dirty="0" smtClean="0"/>
              <a:t> </a:t>
            </a:r>
            <a:r>
              <a:rPr lang="hu-HU" u="sng" dirty="0" err="1" smtClean="0"/>
              <a:t>measures</a:t>
            </a:r>
            <a:r>
              <a:rPr lang="hu-HU" u="sng" dirty="0" smtClean="0"/>
              <a:t>: </a:t>
            </a:r>
            <a:r>
              <a:rPr lang="hu-HU" dirty="0" smtClean="0"/>
              <a:t>overall </a:t>
            </a:r>
            <a:r>
              <a:rPr lang="hu-HU" dirty="0" err="1" smtClean="0"/>
              <a:t>spatial</a:t>
            </a:r>
            <a:r>
              <a:rPr lang="hu-HU" dirty="0" smtClean="0"/>
              <a:t> </a:t>
            </a:r>
            <a:r>
              <a:rPr lang="hu-HU" dirty="0" err="1" smtClean="0"/>
              <a:t>configuration</a:t>
            </a:r>
            <a:r>
              <a:rPr lang="hu-HU" dirty="0" smtClean="0"/>
              <a:t> (</a:t>
            </a:r>
            <a:r>
              <a:rPr lang="hu-HU" dirty="0" err="1" smtClean="0"/>
              <a:t>stream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r>
              <a:rPr lang="hu-HU" dirty="0" smtClean="0"/>
              <a:t>)</a:t>
            </a:r>
            <a:endParaRPr lang="hu-HU" u="sng" dirty="0" smtClean="0"/>
          </a:p>
          <a:p>
            <a:r>
              <a:rPr lang="hu-HU" u="sng" dirty="0" err="1" smtClean="0"/>
              <a:t>Length</a:t>
            </a:r>
            <a:r>
              <a:rPr lang="hu-HU" u="sng" dirty="0" smtClean="0"/>
              <a:t> and </a:t>
            </a:r>
            <a:r>
              <a:rPr lang="hu-HU" u="sng" dirty="0" err="1" smtClean="0"/>
              <a:t>sinusoity</a:t>
            </a:r>
            <a:r>
              <a:rPr lang="hu-HU" u="sng" dirty="0" smtClean="0"/>
              <a:t> </a:t>
            </a:r>
            <a:r>
              <a:rPr lang="hu-HU" u="sng" dirty="0" err="1" smtClean="0"/>
              <a:t>measures</a:t>
            </a:r>
            <a:r>
              <a:rPr lang="hu-HU" u="sng" dirty="0" smtClean="0"/>
              <a:t>: </a:t>
            </a:r>
            <a:r>
              <a:rPr lang="hu-HU" dirty="0" err="1" smtClean="0"/>
              <a:t>total</a:t>
            </a:r>
            <a:r>
              <a:rPr lang="hu-HU" dirty="0" smtClean="0"/>
              <a:t> </a:t>
            </a:r>
            <a:r>
              <a:rPr lang="hu-HU" dirty="0" err="1" smtClean="0"/>
              <a:t>length</a:t>
            </a:r>
            <a:r>
              <a:rPr lang="hu-HU" dirty="0" smtClean="0"/>
              <a:t>, </a:t>
            </a:r>
            <a:r>
              <a:rPr lang="hu-HU" dirty="0" err="1" smtClean="0"/>
              <a:t>average</a:t>
            </a:r>
            <a:r>
              <a:rPr lang="hu-HU" dirty="0" smtClean="0"/>
              <a:t> </a:t>
            </a:r>
            <a:r>
              <a:rPr lang="hu-HU" dirty="0" err="1" smtClean="0"/>
              <a:t>number</a:t>
            </a:r>
            <a:r>
              <a:rPr lang="hu-HU" dirty="0" smtClean="0"/>
              <a:t> of </a:t>
            </a:r>
            <a:r>
              <a:rPr lang="hu-HU" dirty="0" err="1" smtClean="0"/>
              <a:t>coords</a:t>
            </a:r>
            <a:r>
              <a:rPr lang="hu-HU" dirty="0" smtClean="0"/>
              <a:t>, standard </a:t>
            </a:r>
            <a:r>
              <a:rPr lang="hu-HU" dirty="0" err="1" smtClean="0"/>
              <a:t>deviation</a:t>
            </a:r>
            <a:r>
              <a:rPr lang="hu-HU" dirty="0" smtClean="0"/>
              <a:t> per map unit. </a:t>
            </a:r>
            <a:r>
              <a:rPr lang="hu-HU" dirty="0" err="1" smtClean="0"/>
              <a:t>Angular</a:t>
            </a:r>
            <a:r>
              <a:rPr lang="hu-HU" dirty="0" smtClean="0"/>
              <a:t> </a:t>
            </a:r>
            <a:r>
              <a:rPr lang="hu-HU" dirty="0" err="1" smtClean="0"/>
              <a:t>change</a:t>
            </a:r>
            <a:r>
              <a:rPr lang="hu-HU" dirty="0" smtClean="0"/>
              <a:t> per map unit, </a:t>
            </a:r>
            <a:r>
              <a:rPr lang="hu-HU" dirty="0" err="1" smtClean="0"/>
              <a:t>angular</a:t>
            </a:r>
            <a:r>
              <a:rPr lang="hu-HU" dirty="0" smtClean="0"/>
              <a:t> </a:t>
            </a:r>
            <a:r>
              <a:rPr lang="hu-HU" dirty="0" err="1" smtClean="0"/>
              <a:t>change</a:t>
            </a:r>
            <a:r>
              <a:rPr lang="hu-HU" dirty="0" smtClean="0"/>
              <a:t> per </a:t>
            </a:r>
            <a:r>
              <a:rPr lang="hu-HU" dirty="0" err="1" smtClean="0"/>
              <a:t>angle</a:t>
            </a:r>
            <a:r>
              <a:rPr lang="hu-HU" dirty="0" smtClean="0"/>
              <a:t>, sum of </a:t>
            </a:r>
            <a:r>
              <a:rPr lang="hu-HU" dirty="0" err="1" smtClean="0"/>
              <a:t>positive</a:t>
            </a:r>
            <a:r>
              <a:rPr lang="hu-HU" dirty="0" smtClean="0"/>
              <a:t> and </a:t>
            </a:r>
            <a:r>
              <a:rPr lang="hu-HU" dirty="0" err="1" smtClean="0"/>
              <a:t>negative</a:t>
            </a:r>
            <a:r>
              <a:rPr lang="hu-HU" dirty="0" smtClean="0"/>
              <a:t> </a:t>
            </a:r>
            <a:r>
              <a:rPr lang="hu-HU" dirty="0" err="1" smtClean="0"/>
              <a:t>angles</a:t>
            </a:r>
            <a:r>
              <a:rPr lang="hu-HU" dirty="0" smtClean="0"/>
              <a:t>…</a:t>
            </a:r>
            <a:endParaRPr lang="hu-HU" u="sng" dirty="0" smtClean="0"/>
          </a:p>
          <a:p>
            <a:r>
              <a:rPr lang="hu-HU" u="sng" dirty="0" err="1" smtClean="0"/>
              <a:t>Shape</a:t>
            </a:r>
            <a:r>
              <a:rPr lang="hu-HU" u="sng" dirty="0" smtClean="0"/>
              <a:t> </a:t>
            </a:r>
            <a:r>
              <a:rPr lang="hu-HU" u="sng" dirty="0" err="1" smtClean="0"/>
              <a:t>measures</a:t>
            </a:r>
            <a:r>
              <a:rPr lang="hu-HU" u="sng" dirty="0" smtClean="0"/>
              <a:t>:</a:t>
            </a:r>
            <a:r>
              <a:rPr lang="hu-HU" dirty="0" smtClean="0"/>
              <a:t> </a:t>
            </a:r>
            <a:r>
              <a:rPr lang="hu-HU" dirty="0" err="1" smtClean="0"/>
              <a:t>form</a:t>
            </a:r>
            <a:r>
              <a:rPr lang="hu-HU" dirty="0" smtClean="0"/>
              <a:t> of </a:t>
            </a:r>
            <a:r>
              <a:rPr lang="hu-HU" dirty="0" err="1" smtClean="0"/>
              <a:t>objects</a:t>
            </a:r>
            <a:r>
              <a:rPr lang="hu-HU" dirty="0" smtClean="0"/>
              <a:t>, </a:t>
            </a:r>
            <a:r>
              <a:rPr lang="hu-HU" dirty="0" err="1" smtClean="0"/>
              <a:t>features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represented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.</a:t>
            </a:r>
            <a:endParaRPr lang="hu-HU" u="sng" dirty="0" smtClean="0"/>
          </a:p>
          <a:p>
            <a:r>
              <a:rPr lang="hu-HU" u="sng" dirty="0" err="1" smtClean="0"/>
              <a:t>Distance</a:t>
            </a:r>
            <a:r>
              <a:rPr lang="hu-HU" u="sng" dirty="0" smtClean="0"/>
              <a:t> </a:t>
            </a:r>
            <a:r>
              <a:rPr lang="hu-HU" u="sng" dirty="0" err="1" smtClean="0"/>
              <a:t>measures</a:t>
            </a:r>
            <a:r>
              <a:rPr lang="hu-HU" u="sng" dirty="0" smtClean="0"/>
              <a:t>:</a:t>
            </a:r>
            <a:r>
              <a:rPr lang="hu-HU" dirty="0" smtClean="0"/>
              <a:t> </a:t>
            </a:r>
            <a:r>
              <a:rPr lang="hu-HU" dirty="0" err="1" smtClean="0"/>
              <a:t>shortest</a:t>
            </a:r>
            <a:r>
              <a:rPr lang="hu-HU" dirty="0" smtClean="0"/>
              <a:t> </a:t>
            </a:r>
            <a:r>
              <a:rPr lang="hu-HU" dirty="0" err="1" smtClean="0"/>
              <a:t>perpendicular</a:t>
            </a:r>
            <a:r>
              <a:rPr lang="hu-HU" dirty="0" smtClean="0"/>
              <a:t> </a:t>
            </a:r>
            <a:r>
              <a:rPr lang="hu-HU" dirty="0" err="1" smtClean="0"/>
              <a:t>distance</a:t>
            </a:r>
            <a:r>
              <a:rPr lang="hu-HU" dirty="0" smtClean="0"/>
              <a:t>/</a:t>
            </a:r>
            <a:r>
              <a:rPr lang="hu-HU" dirty="0" err="1" smtClean="0"/>
              <a:t>shortest</a:t>
            </a:r>
            <a:r>
              <a:rPr lang="hu-HU" dirty="0" smtClean="0"/>
              <a:t> </a:t>
            </a:r>
            <a:r>
              <a:rPr lang="hu-HU" dirty="0" err="1" smtClean="0"/>
              <a:t>eucledian</a:t>
            </a:r>
            <a:r>
              <a:rPr lang="hu-HU" dirty="0" smtClean="0"/>
              <a:t> </a:t>
            </a:r>
            <a:r>
              <a:rPr lang="hu-HU" dirty="0" err="1" smtClean="0"/>
              <a:t>dist</a:t>
            </a:r>
            <a:r>
              <a:rPr lang="hu-HU" dirty="0" smtClean="0"/>
              <a:t>., line </a:t>
            </a:r>
            <a:r>
              <a:rPr lang="hu-HU" dirty="0" err="1" smtClean="0"/>
              <a:t>buffer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line</a:t>
            </a:r>
            <a:r>
              <a:rPr lang="hu-HU" dirty="0" smtClean="0"/>
              <a:t> </a:t>
            </a:r>
            <a:r>
              <a:rPr lang="hu-HU" dirty="0" err="1" smtClean="0"/>
              <a:t>buffer</a:t>
            </a:r>
            <a:r>
              <a:rPr lang="hu-HU" dirty="0" smtClean="0"/>
              <a:t>; </a:t>
            </a:r>
            <a:r>
              <a:rPr lang="hu-HU" dirty="0" err="1" smtClean="0"/>
              <a:t>line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line</a:t>
            </a:r>
            <a:endParaRPr lang="hu-HU" u="sng" dirty="0" smtClean="0"/>
          </a:p>
          <a:p>
            <a:r>
              <a:rPr lang="hu-HU" u="sng" dirty="0" err="1" smtClean="0"/>
              <a:t>Gestalt</a:t>
            </a:r>
            <a:r>
              <a:rPr lang="hu-HU" u="sng" dirty="0" smtClean="0"/>
              <a:t> </a:t>
            </a:r>
            <a:r>
              <a:rPr lang="hu-HU" u="sng" dirty="0" err="1" smtClean="0"/>
              <a:t>measures</a:t>
            </a:r>
            <a:r>
              <a:rPr lang="hu-HU" u="sng" dirty="0" smtClean="0"/>
              <a:t>: </a:t>
            </a:r>
            <a:r>
              <a:rPr lang="hu-HU" dirty="0" err="1" smtClean="0"/>
              <a:t>structural</a:t>
            </a:r>
            <a:r>
              <a:rPr lang="hu-HU" dirty="0" smtClean="0"/>
              <a:t> </a:t>
            </a:r>
            <a:r>
              <a:rPr lang="hu-HU" dirty="0" err="1" smtClean="0"/>
              <a:t>relationship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elements</a:t>
            </a:r>
            <a:r>
              <a:rPr lang="hu-HU" dirty="0" smtClean="0"/>
              <a:t>, (</a:t>
            </a:r>
            <a:r>
              <a:rPr lang="hu-HU" dirty="0" err="1" smtClean="0"/>
              <a:t>closure</a:t>
            </a:r>
            <a:r>
              <a:rPr lang="hu-HU" dirty="0" smtClean="0"/>
              <a:t>, </a:t>
            </a:r>
            <a:r>
              <a:rPr lang="hu-HU" dirty="0" err="1" smtClean="0"/>
              <a:t>continuation</a:t>
            </a:r>
            <a:r>
              <a:rPr lang="hu-HU" dirty="0" smtClean="0"/>
              <a:t>, </a:t>
            </a:r>
            <a:r>
              <a:rPr lang="hu-HU" dirty="0" err="1" smtClean="0"/>
              <a:t>proximity</a:t>
            </a:r>
            <a:r>
              <a:rPr lang="hu-HU" dirty="0" smtClean="0"/>
              <a:t>, </a:t>
            </a:r>
            <a:r>
              <a:rPr lang="hu-HU" dirty="0" err="1" smtClean="0"/>
              <a:t>similarity</a:t>
            </a:r>
            <a:r>
              <a:rPr lang="hu-HU" dirty="0" smtClean="0"/>
              <a:t>)</a:t>
            </a:r>
            <a:endParaRPr lang="hu-HU" u="sng" dirty="0" smtClean="0"/>
          </a:p>
        </p:txBody>
      </p:sp>
    </p:spTree>
    <p:extLst>
      <p:ext uri="{BB962C8B-B14F-4D97-AF65-F5344CB8AC3E}">
        <p14:creationId xmlns:p14="http://schemas.microsoft.com/office/powerpoint/2010/main" val="20178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Types</a:t>
            </a:r>
            <a:r>
              <a:rPr lang="hu-HU" dirty="0" smtClean="0"/>
              <a:t> of </a:t>
            </a:r>
            <a:r>
              <a:rPr lang="hu-HU" dirty="0" err="1" smtClean="0"/>
              <a:t>generalization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Simplification</a:t>
            </a:r>
            <a:r>
              <a:rPr lang="hu-HU" dirty="0" smtClean="0"/>
              <a:t>/</a:t>
            </a:r>
            <a:r>
              <a:rPr lang="hu-HU" dirty="0" err="1" smtClean="0"/>
              <a:t>smoothing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Displacement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Enlargement</a:t>
            </a:r>
            <a:endParaRPr lang="hu-HU" dirty="0" smtClean="0"/>
          </a:p>
          <a:p>
            <a:r>
              <a:rPr lang="hu-HU" dirty="0" err="1" smtClean="0"/>
              <a:t>Aggregation</a:t>
            </a:r>
            <a:endParaRPr lang="hu-HU" dirty="0" smtClean="0"/>
          </a:p>
          <a:p>
            <a:r>
              <a:rPr lang="hu-HU" dirty="0" err="1" smtClean="0"/>
              <a:t>Selection</a:t>
            </a:r>
            <a:endParaRPr lang="hu-HU" dirty="0" smtClean="0"/>
          </a:p>
          <a:p>
            <a:r>
              <a:rPr lang="hu-HU" dirty="0" err="1" smtClean="0"/>
              <a:t>Classification</a:t>
            </a:r>
            <a:endParaRPr lang="hu-HU" dirty="0" smtClean="0"/>
          </a:p>
          <a:p>
            <a:r>
              <a:rPr lang="hu-HU" dirty="0" err="1" smtClean="0"/>
              <a:t>Exaggeration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218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Fundamental</a:t>
            </a:r>
            <a:r>
              <a:rPr lang="hu-HU" dirty="0" smtClean="0"/>
              <a:t> </a:t>
            </a:r>
            <a:r>
              <a:rPr lang="hu-HU" dirty="0" err="1" smtClean="0"/>
              <a:t>operations</a:t>
            </a:r>
            <a:r>
              <a:rPr lang="hu-HU" dirty="0" smtClean="0"/>
              <a:t> 1.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1"/>
            <a:ext cx="7416824" cy="5219247"/>
          </a:xfrm>
        </p:spPr>
      </p:pic>
    </p:spTree>
    <p:extLst>
      <p:ext uri="{BB962C8B-B14F-4D97-AF65-F5344CB8AC3E}">
        <p14:creationId xmlns:p14="http://schemas.microsoft.com/office/powerpoint/2010/main" val="120503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Fundamental</a:t>
            </a:r>
            <a:r>
              <a:rPr lang="hu-HU" dirty="0"/>
              <a:t> </a:t>
            </a:r>
            <a:r>
              <a:rPr lang="hu-HU" dirty="0" err="1"/>
              <a:t>operations</a:t>
            </a:r>
            <a:r>
              <a:rPr lang="hu-HU" dirty="0"/>
              <a:t> </a:t>
            </a:r>
            <a:r>
              <a:rPr lang="hu-HU" dirty="0" smtClean="0"/>
              <a:t>2.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556792"/>
            <a:ext cx="7434661" cy="4896544"/>
          </a:xfrm>
        </p:spPr>
      </p:pic>
    </p:spTree>
    <p:extLst>
      <p:ext uri="{BB962C8B-B14F-4D97-AF65-F5344CB8AC3E}">
        <p14:creationId xmlns:p14="http://schemas.microsoft.com/office/powerpoint/2010/main" val="124376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Deriving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Base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topographic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databases</a:t>
            </a:r>
            <a:r>
              <a:rPr lang="hu-HU" dirty="0" smtClean="0"/>
              <a:t>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most </a:t>
            </a:r>
            <a:r>
              <a:rPr lang="hu-HU" dirty="0" err="1" smtClean="0"/>
              <a:t>cases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 is </a:t>
            </a:r>
            <a:r>
              <a:rPr lang="hu-HU" dirty="0" err="1" smtClean="0"/>
              <a:t>smaller</a:t>
            </a:r>
            <a:r>
              <a:rPr lang="hu-HU" dirty="0" smtClean="0"/>
              <a:t>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reduce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information</a:t>
            </a:r>
            <a:r>
              <a:rPr lang="hu-HU" dirty="0" smtClean="0">
                <a:sym typeface="Wingdings" panose="05000000000000000000" pitchFamily="2" charset="2"/>
              </a:rPr>
              <a:t> The </a:t>
            </a:r>
            <a:r>
              <a:rPr lang="hu-HU" dirty="0" err="1" smtClean="0">
                <a:sym typeface="Wingdings" panose="05000000000000000000" pitchFamily="2" charset="2"/>
              </a:rPr>
              <a:t>correctness</a:t>
            </a:r>
            <a:r>
              <a:rPr lang="hu-HU" dirty="0" smtClean="0">
                <a:sym typeface="Wingdings" panose="05000000000000000000" pitchFamily="2" charset="2"/>
              </a:rPr>
              <a:t> and </a:t>
            </a:r>
            <a:r>
              <a:rPr lang="hu-HU" dirty="0" err="1" smtClean="0">
                <a:sym typeface="Wingdings" panose="05000000000000000000" pitchFamily="2" charset="2"/>
              </a:rPr>
              <a:t>completeness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have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to</a:t>
            </a:r>
            <a:r>
              <a:rPr lang="hu-HU" dirty="0" smtClean="0">
                <a:sym typeface="Wingdings" panose="05000000000000000000" pitchFamily="2" charset="2"/>
              </a:rPr>
              <a:t> be limited.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9915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Simplification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979712" y="6525344"/>
            <a:ext cx="5040560" cy="410720"/>
          </a:xfrm>
        </p:spPr>
        <p:txBody>
          <a:bodyPr>
            <a:normAutofit fontScale="92500"/>
          </a:bodyPr>
          <a:lstStyle/>
          <a:p>
            <a:r>
              <a:rPr lang="hu-HU" altLang="hu-HU" sz="1200" dirty="0" err="1" smtClean="0">
                <a:latin typeface="Tahoma" panose="020B0604030504040204" pitchFamily="34" charset="0"/>
              </a:rPr>
              <a:t>Source</a:t>
            </a:r>
            <a:r>
              <a:rPr lang="hu-HU" altLang="hu-HU" sz="1200" dirty="0">
                <a:latin typeface="Tahoma" panose="020B0604030504040204" pitchFamily="34" charset="0"/>
              </a:rPr>
              <a:t> </a:t>
            </a:r>
            <a:r>
              <a:rPr lang="hu-HU" altLang="hu-HU" sz="1200" dirty="0" smtClean="0">
                <a:latin typeface="Tahoma" panose="020B0604030504040204" pitchFamily="34" charset="0"/>
              </a:rPr>
              <a:t>of </a:t>
            </a:r>
            <a:r>
              <a:rPr lang="hu-HU" altLang="hu-HU" sz="1200" dirty="0" err="1" smtClean="0">
                <a:latin typeface="Tahoma" panose="020B0604030504040204" pitchFamily="34" charset="0"/>
              </a:rPr>
              <a:t>figures</a:t>
            </a:r>
            <a:r>
              <a:rPr lang="hu-HU" altLang="hu-HU" sz="1200" dirty="0" smtClean="0">
                <a:latin typeface="Tahoma" panose="020B0604030504040204" pitchFamily="34" charset="0"/>
              </a:rPr>
              <a:t>: FARAGÓ </a:t>
            </a:r>
            <a:r>
              <a:rPr lang="hu-HU" altLang="hu-HU" sz="1200" dirty="0">
                <a:latin typeface="Tahoma" panose="020B0604030504040204" pitchFamily="34" charset="0"/>
              </a:rPr>
              <a:t>IMRE: TÉRKÉPSZERKESZTÉS-TERVEZÉS (4)</a:t>
            </a:r>
          </a:p>
        </p:txBody>
      </p:sp>
      <p:pic>
        <p:nvPicPr>
          <p:cNvPr id="4" name="Picture 14" descr="GK 500e Dunakany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" y="1585340"/>
            <a:ext cx="44958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HAut500e EGYSZERÜSI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17" y="1578990"/>
            <a:ext cx="449897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51520" y="5589240"/>
            <a:ext cx="851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Simplification</a:t>
            </a:r>
            <a:r>
              <a:rPr lang="hu-HU" dirty="0" smtClean="0"/>
              <a:t> of </a:t>
            </a:r>
            <a:r>
              <a:rPr lang="hu-HU" dirty="0" err="1" smtClean="0"/>
              <a:t>settlements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1:500 000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361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Exaggeration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12648" y="5335478"/>
            <a:ext cx="8153400" cy="760522"/>
          </a:xfrm>
        </p:spPr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roads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wider</a:t>
            </a:r>
            <a:r>
              <a:rPr lang="hu-HU" dirty="0" smtClean="0"/>
              <a:t> </a:t>
            </a:r>
            <a:r>
              <a:rPr lang="hu-HU" dirty="0" err="1" smtClean="0"/>
              <a:t>than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reality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4" name="Picture 22" descr="GK 500e Dunakany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5803"/>
            <a:ext cx="44958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 descr="HAut500e NAGYOBBI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85803"/>
            <a:ext cx="4503738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artalom helye 2"/>
          <p:cNvSpPr txBox="1">
            <a:spLocks/>
          </p:cNvSpPr>
          <p:nvPr/>
        </p:nvSpPr>
        <p:spPr>
          <a:xfrm>
            <a:off x="1979712" y="6525344"/>
            <a:ext cx="5040560" cy="41072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1200" smtClean="0">
                <a:latin typeface="Tahoma" panose="020B0604030504040204" pitchFamily="34" charset="0"/>
              </a:rPr>
              <a:t>Source of figures: FARAGÓ IMRE: TÉRKÉPSZERKESZTÉS-TERVEZÉS (4)</a:t>
            </a:r>
            <a:endParaRPr lang="hu-HU" altLang="hu-H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57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Displacement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12648" y="5805264"/>
            <a:ext cx="8153400" cy="290736"/>
          </a:xfrm>
        </p:spPr>
        <p:txBody>
          <a:bodyPr>
            <a:normAutofit fontScale="55000" lnSpcReduction="20000"/>
          </a:bodyPr>
          <a:lstStyle/>
          <a:p>
            <a:endParaRPr lang="hu-HU"/>
          </a:p>
        </p:txBody>
      </p:sp>
      <p:pic>
        <p:nvPicPr>
          <p:cNvPr id="4" name="Picture 7" descr="GK 500e Dunakany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4958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HAut500e ELTO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1898650"/>
            <a:ext cx="448945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artalom helye 2"/>
          <p:cNvSpPr txBox="1">
            <a:spLocks/>
          </p:cNvSpPr>
          <p:nvPr/>
        </p:nvSpPr>
        <p:spPr>
          <a:xfrm>
            <a:off x="1979712" y="6525344"/>
            <a:ext cx="5040560" cy="41072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1200" dirty="0" err="1" smtClean="0">
                <a:latin typeface="Tahoma" panose="020B0604030504040204" pitchFamily="34" charset="0"/>
              </a:rPr>
              <a:t>Source</a:t>
            </a:r>
            <a:r>
              <a:rPr lang="hu-HU" altLang="hu-HU" sz="1200" dirty="0" smtClean="0">
                <a:latin typeface="Tahoma" panose="020B0604030504040204" pitchFamily="34" charset="0"/>
              </a:rPr>
              <a:t> of </a:t>
            </a:r>
            <a:r>
              <a:rPr lang="hu-HU" altLang="hu-HU" sz="1200" dirty="0" err="1" smtClean="0">
                <a:latin typeface="Tahoma" panose="020B0604030504040204" pitchFamily="34" charset="0"/>
              </a:rPr>
              <a:t>figures</a:t>
            </a:r>
            <a:r>
              <a:rPr lang="hu-HU" altLang="hu-HU" sz="1200" dirty="0" smtClean="0">
                <a:latin typeface="Tahoma" panose="020B0604030504040204" pitchFamily="34" charset="0"/>
              </a:rPr>
              <a:t>: FARAGÓ IMRE: TÉRKÉPSZERKESZTÉS-TERVEZÉS (4)</a:t>
            </a:r>
            <a:endParaRPr lang="hu-HU" altLang="hu-H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24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err="1" smtClean="0"/>
              <a:t>Requirements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complete</a:t>
            </a:r>
            <a:r>
              <a:rPr lang="hu-HU" dirty="0" smtClean="0"/>
              <a:t> </a:t>
            </a:r>
            <a:r>
              <a:rPr lang="hu-HU" dirty="0" err="1"/>
              <a:t>successfully</a:t>
            </a:r>
            <a:r>
              <a:rPr lang="hu-HU" dirty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course</a:t>
            </a:r>
            <a:r>
              <a:rPr lang="hu-HU" dirty="0" smtClean="0"/>
              <a:t>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Regularly</a:t>
            </a:r>
            <a:r>
              <a:rPr lang="hu-HU" dirty="0" smtClean="0"/>
              <a:t> </a:t>
            </a:r>
            <a:r>
              <a:rPr lang="hu-HU" dirty="0" err="1" smtClean="0"/>
              <a:t>visit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classes</a:t>
            </a:r>
            <a:endParaRPr lang="hu-HU" dirty="0" smtClean="0"/>
          </a:p>
          <a:p>
            <a:r>
              <a:rPr lang="hu-HU" dirty="0" err="1" smtClean="0"/>
              <a:t>Doing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short</a:t>
            </a:r>
            <a:r>
              <a:rPr lang="hu-HU" dirty="0" smtClean="0"/>
              <a:t> </a:t>
            </a:r>
            <a:r>
              <a:rPr lang="hu-HU" dirty="0" err="1" smtClean="0"/>
              <a:t>homeworks</a:t>
            </a:r>
            <a:endParaRPr lang="hu-HU" dirty="0" smtClean="0"/>
          </a:p>
          <a:p>
            <a:r>
              <a:rPr lang="hu-HU" dirty="0" err="1" smtClean="0"/>
              <a:t>Student</a:t>
            </a:r>
            <a:r>
              <a:rPr lang="hu-HU" dirty="0" smtClean="0"/>
              <a:t> project: Map </a:t>
            </a:r>
            <a:r>
              <a:rPr lang="hu-HU" dirty="0" err="1" smtClean="0"/>
              <a:t>making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automatic</a:t>
            </a:r>
            <a:r>
              <a:rPr lang="hu-HU" dirty="0" smtClean="0"/>
              <a:t> </a:t>
            </a:r>
            <a:r>
              <a:rPr lang="hu-HU" dirty="0" err="1" smtClean="0"/>
              <a:t>generalization</a:t>
            </a:r>
            <a:r>
              <a:rPr lang="hu-HU" dirty="0" smtClean="0"/>
              <a:t>+</a:t>
            </a:r>
            <a:r>
              <a:rPr lang="hu-HU" dirty="0" err="1" smtClean="0"/>
              <a:t>documentation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point</a:t>
            </a:r>
            <a:r>
              <a:rPr lang="hu-HU" dirty="0" smtClean="0"/>
              <a:t>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err="1" smtClean="0"/>
              <a:t>generalization</a:t>
            </a:r>
            <a:r>
              <a:rPr lang="hu-HU" dirty="0" smtClean="0"/>
              <a:t> </a:t>
            </a:r>
            <a:r>
              <a:rPr lang="hu-HU" dirty="0" err="1" smtClean="0"/>
              <a:t>visualization</a:t>
            </a:r>
            <a:r>
              <a:rPr lang="hu-HU" dirty="0" smtClean="0"/>
              <a:t> and </a:t>
            </a:r>
            <a:r>
              <a:rPr lang="hu-HU" dirty="0" err="1" smtClean="0"/>
              <a:t>generalization</a:t>
            </a:r>
            <a:r>
              <a:rPr lang="hu-HU" dirty="0" smtClean="0"/>
              <a:t> Java.</a:t>
            </a:r>
          </a:p>
          <a:p>
            <a:endParaRPr lang="hu-HU" dirty="0"/>
          </a:p>
          <a:p>
            <a:r>
              <a:rPr lang="hu-HU" dirty="0" smtClean="0"/>
              <a:t>And no </a:t>
            </a:r>
            <a:r>
              <a:rPr lang="hu-HU" dirty="0" err="1" smtClean="0"/>
              <a:t>exam</a:t>
            </a:r>
            <a:r>
              <a:rPr lang="hu-HU" dirty="0" smtClean="0"/>
              <a:t>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</a:p>
          <a:p>
            <a:endParaRPr lang="hu-HU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hu-HU" dirty="0" smtClean="0">
              <a:sym typeface="Wingdings" panose="05000000000000000000" pitchFamily="2" charset="2"/>
            </a:endParaRP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651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Amalgamation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12648" y="5884093"/>
            <a:ext cx="4967464" cy="589706"/>
          </a:xfrm>
        </p:spPr>
        <p:txBody>
          <a:bodyPr>
            <a:normAutofit/>
          </a:bodyPr>
          <a:lstStyle/>
          <a:p>
            <a:r>
              <a:rPr lang="hu-HU" dirty="0" smtClean="0"/>
              <a:t>1: 100 000 	1:500 000</a:t>
            </a:r>
            <a:endParaRPr lang="hu-HU" dirty="0"/>
          </a:p>
        </p:txBody>
      </p:sp>
      <p:pic>
        <p:nvPicPr>
          <p:cNvPr id="4" name="Picture 5" descr="Ferto 100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1629767"/>
            <a:ext cx="2447925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to 500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060" y="3142654"/>
            <a:ext cx="146685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artalom helye 2"/>
          <p:cNvSpPr txBox="1">
            <a:spLocks/>
          </p:cNvSpPr>
          <p:nvPr/>
        </p:nvSpPr>
        <p:spPr>
          <a:xfrm>
            <a:off x="1979712" y="6525344"/>
            <a:ext cx="5040560" cy="41072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1200" dirty="0" err="1" smtClean="0">
                <a:latin typeface="Tahoma" panose="020B0604030504040204" pitchFamily="34" charset="0"/>
              </a:rPr>
              <a:t>Source</a:t>
            </a:r>
            <a:r>
              <a:rPr lang="hu-HU" altLang="hu-HU" sz="1200" dirty="0" smtClean="0">
                <a:latin typeface="Tahoma" panose="020B0604030504040204" pitchFamily="34" charset="0"/>
              </a:rPr>
              <a:t> of </a:t>
            </a:r>
            <a:r>
              <a:rPr lang="hu-HU" altLang="hu-HU" sz="1200" dirty="0" err="1" smtClean="0">
                <a:latin typeface="Tahoma" panose="020B0604030504040204" pitchFamily="34" charset="0"/>
              </a:rPr>
              <a:t>figures</a:t>
            </a:r>
            <a:r>
              <a:rPr lang="hu-HU" altLang="hu-HU" sz="1200" dirty="0" smtClean="0">
                <a:latin typeface="Tahoma" panose="020B0604030504040204" pitchFamily="34" charset="0"/>
              </a:rPr>
              <a:t>: FARAGÓ IMRE: TÉRKÉPSZERKESZTÉS-TERVEZÉS (4)</a:t>
            </a:r>
            <a:endParaRPr lang="hu-HU" altLang="hu-HU" sz="1200" dirty="0">
              <a:latin typeface="Tahoma" panose="020B060403050404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364088" y="1772816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The </a:t>
            </a:r>
            <a:r>
              <a:rPr lang="hu-HU" dirty="0" err="1" smtClean="0"/>
              <a:t>area</a:t>
            </a:r>
            <a:r>
              <a:rPr lang="hu-HU" dirty="0" smtClean="0"/>
              <a:t> </a:t>
            </a:r>
            <a:r>
              <a:rPr lang="hu-HU" dirty="0" err="1" smtClean="0"/>
              <a:t>covered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reed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amalgamated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moors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lands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err="1" smtClean="0"/>
              <a:t>Do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cluster</a:t>
            </a:r>
            <a:r>
              <a:rPr lang="hu-HU" dirty="0" smtClean="0"/>
              <a:t> </a:t>
            </a:r>
            <a:r>
              <a:rPr lang="hu-HU" dirty="0" err="1" smtClean="0"/>
              <a:t>islands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peninsulas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26078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Selection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12648" y="5517232"/>
            <a:ext cx="8153400" cy="578768"/>
          </a:xfrm>
        </p:spPr>
        <p:txBody>
          <a:bodyPr/>
          <a:lstStyle/>
          <a:p>
            <a:r>
              <a:rPr lang="hu-HU" dirty="0" err="1" smtClean="0"/>
              <a:t>Selection</a:t>
            </a:r>
            <a:r>
              <a:rPr lang="hu-HU" dirty="0" smtClean="0"/>
              <a:t> of main </a:t>
            </a:r>
            <a:r>
              <a:rPr lang="hu-HU" dirty="0" err="1" smtClean="0"/>
              <a:t>roads</a:t>
            </a:r>
            <a:r>
              <a:rPr lang="hu-HU" dirty="0" smtClean="0"/>
              <a:t> </a:t>
            </a:r>
            <a:r>
              <a:rPr lang="hu-HU" dirty="0" err="1" smtClean="0"/>
              <a:t>inside</a:t>
            </a:r>
            <a:r>
              <a:rPr lang="hu-HU" dirty="0" smtClean="0"/>
              <a:t> of city</a:t>
            </a:r>
            <a:endParaRPr lang="hu-HU" dirty="0"/>
          </a:p>
        </p:txBody>
      </p:sp>
      <p:pic>
        <p:nvPicPr>
          <p:cNvPr id="4" name="Picture 11" descr="BuPe GK500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2672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BuPe GK500e KIVALASZ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75" y="1700808"/>
            <a:ext cx="42672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artalom helye 2"/>
          <p:cNvSpPr txBox="1">
            <a:spLocks/>
          </p:cNvSpPr>
          <p:nvPr/>
        </p:nvSpPr>
        <p:spPr>
          <a:xfrm>
            <a:off x="1979712" y="6525344"/>
            <a:ext cx="5040560" cy="41072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1200" dirty="0" err="1" smtClean="0">
                <a:latin typeface="Tahoma" panose="020B0604030504040204" pitchFamily="34" charset="0"/>
              </a:rPr>
              <a:t>Source</a:t>
            </a:r>
            <a:r>
              <a:rPr lang="hu-HU" altLang="hu-HU" sz="1200" dirty="0" smtClean="0">
                <a:latin typeface="Tahoma" panose="020B0604030504040204" pitchFamily="34" charset="0"/>
              </a:rPr>
              <a:t> of </a:t>
            </a:r>
            <a:r>
              <a:rPr lang="hu-HU" altLang="hu-HU" sz="1200" dirty="0" err="1" smtClean="0">
                <a:latin typeface="Tahoma" panose="020B0604030504040204" pitchFamily="34" charset="0"/>
              </a:rPr>
              <a:t>figures</a:t>
            </a:r>
            <a:r>
              <a:rPr lang="hu-HU" altLang="hu-HU" sz="1200" dirty="0" smtClean="0">
                <a:latin typeface="Tahoma" panose="020B0604030504040204" pitchFamily="34" charset="0"/>
              </a:rPr>
              <a:t>: FARAGÓ IMRE: TÉRKÉPSZERKESZTÉS-TERVEZÉS (4)</a:t>
            </a:r>
            <a:endParaRPr lang="hu-HU" altLang="hu-H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4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Collapse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26907" t="47085" r="26244" b="17679"/>
          <a:stretch/>
        </p:blipFill>
        <p:spPr>
          <a:xfrm>
            <a:off x="107504" y="2276872"/>
            <a:ext cx="851003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67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Enhancement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12648" y="5649912"/>
            <a:ext cx="8153400" cy="875432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pic>
        <p:nvPicPr>
          <p:cNvPr id="4" name="Picture 3" descr="GK 500e TIPIZAL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709738"/>
            <a:ext cx="43434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Aut500e HANGSULYOZ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213"/>
            <a:ext cx="4321175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artalom helye 2"/>
          <p:cNvSpPr txBox="1">
            <a:spLocks/>
          </p:cNvSpPr>
          <p:nvPr/>
        </p:nvSpPr>
        <p:spPr>
          <a:xfrm>
            <a:off x="1979712" y="6525344"/>
            <a:ext cx="5040560" cy="41072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1200" dirty="0" err="1" smtClean="0">
                <a:latin typeface="Tahoma" panose="020B0604030504040204" pitchFamily="34" charset="0"/>
              </a:rPr>
              <a:t>Source</a:t>
            </a:r>
            <a:r>
              <a:rPr lang="hu-HU" altLang="hu-HU" sz="1200" dirty="0" smtClean="0">
                <a:latin typeface="Tahoma" panose="020B0604030504040204" pitchFamily="34" charset="0"/>
              </a:rPr>
              <a:t> of </a:t>
            </a:r>
            <a:r>
              <a:rPr lang="hu-HU" altLang="hu-HU" sz="1200" dirty="0" err="1" smtClean="0">
                <a:latin typeface="Tahoma" panose="020B0604030504040204" pitchFamily="34" charset="0"/>
              </a:rPr>
              <a:t>figures</a:t>
            </a:r>
            <a:r>
              <a:rPr lang="hu-HU" altLang="hu-HU" sz="1200" dirty="0" smtClean="0">
                <a:latin typeface="Tahoma" panose="020B0604030504040204" pitchFamily="34" charset="0"/>
              </a:rPr>
              <a:t>: FARAGÓ IMRE: TÉRKÉPSZERKESZTÉS-TERVEZÉS (4)</a:t>
            </a:r>
            <a:endParaRPr lang="hu-HU" altLang="hu-H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701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Smoothing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62237"/>
            <a:ext cx="2329149" cy="44958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62237"/>
            <a:ext cx="2304256" cy="44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86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Recommended</a:t>
            </a:r>
            <a:r>
              <a:rPr lang="hu-HU" dirty="0" smtClean="0"/>
              <a:t> </a:t>
            </a:r>
            <a:r>
              <a:rPr lang="hu-HU" dirty="0" err="1" smtClean="0"/>
              <a:t>literature</a:t>
            </a:r>
            <a:r>
              <a:rPr lang="hu-HU" dirty="0" smtClean="0"/>
              <a:t> 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Slocum</a:t>
            </a:r>
            <a:r>
              <a:rPr lang="hu-HU" dirty="0" smtClean="0"/>
              <a:t>, </a:t>
            </a:r>
            <a:r>
              <a:rPr lang="hu-HU" dirty="0" err="1" smtClean="0"/>
              <a:t>McMaster</a:t>
            </a:r>
            <a:r>
              <a:rPr lang="hu-HU" dirty="0" smtClean="0"/>
              <a:t>, </a:t>
            </a:r>
            <a:r>
              <a:rPr lang="hu-HU" dirty="0" err="1" smtClean="0"/>
              <a:t>Kessler</a:t>
            </a:r>
            <a:r>
              <a:rPr lang="hu-HU" dirty="0" smtClean="0"/>
              <a:t>, Howard: </a:t>
            </a:r>
            <a:r>
              <a:rPr lang="hu-HU" dirty="0" err="1" smtClean="0"/>
              <a:t>Thematic</a:t>
            </a:r>
            <a:r>
              <a:rPr lang="hu-HU" dirty="0" smtClean="0"/>
              <a:t> </a:t>
            </a:r>
            <a:r>
              <a:rPr lang="hu-HU" dirty="0" err="1" smtClean="0"/>
              <a:t>Cartography</a:t>
            </a:r>
            <a:r>
              <a:rPr lang="hu-HU" dirty="0" smtClean="0"/>
              <a:t> and </a:t>
            </a:r>
            <a:r>
              <a:rPr lang="hu-HU" dirty="0" err="1" smtClean="0"/>
              <a:t>Geographic</a:t>
            </a:r>
            <a:r>
              <a:rPr lang="hu-HU" dirty="0" smtClean="0"/>
              <a:t> </a:t>
            </a:r>
            <a:r>
              <a:rPr lang="hu-HU" dirty="0" err="1" smtClean="0"/>
              <a:t>Visualization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564904"/>
            <a:ext cx="2838596" cy="381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Scale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dirty="0" smtClean="0"/>
              <a:t>The </a:t>
            </a:r>
            <a:r>
              <a:rPr lang="hu-HU" dirty="0" err="1" smtClean="0"/>
              <a:t>degree</a:t>
            </a:r>
            <a:r>
              <a:rPr lang="hu-HU" dirty="0" smtClean="0"/>
              <a:t> of </a:t>
            </a:r>
            <a:r>
              <a:rPr lang="hu-HU" dirty="0" err="1" smtClean="0"/>
              <a:t>reduction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enlargement</a:t>
            </a:r>
            <a:endParaRPr lang="hu-HU" dirty="0" smtClean="0"/>
          </a:p>
          <a:p>
            <a:r>
              <a:rPr lang="hu-HU" dirty="0" err="1" smtClean="0"/>
              <a:t>Geographic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: Here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 is </a:t>
            </a:r>
            <a:r>
              <a:rPr lang="hu-HU" dirty="0" err="1" smtClean="0"/>
              <a:t>equivalent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extent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area</a:t>
            </a:r>
            <a:r>
              <a:rPr lang="hu-HU" dirty="0" smtClean="0"/>
              <a:t>.</a:t>
            </a:r>
          </a:p>
          <a:p>
            <a:pPr lvl="1"/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 </a:t>
            </a:r>
            <a:r>
              <a:rPr lang="hu-HU" dirty="0" err="1" smtClean="0"/>
              <a:t>means</a:t>
            </a:r>
            <a:r>
              <a:rPr lang="hu-HU" dirty="0" smtClean="0"/>
              <a:t> a </a:t>
            </a:r>
            <a:r>
              <a:rPr lang="hu-HU" dirty="0" err="1" smtClean="0"/>
              <a:t>larger</a:t>
            </a:r>
            <a:r>
              <a:rPr lang="hu-HU" dirty="0" smtClean="0"/>
              <a:t> </a:t>
            </a:r>
            <a:r>
              <a:rPr lang="hu-HU" dirty="0" err="1" smtClean="0"/>
              <a:t>area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example</a:t>
            </a:r>
            <a:r>
              <a:rPr lang="hu-HU" dirty="0" smtClean="0"/>
              <a:t> </a:t>
            </a:r>
            <a:r>
              <a:rPr lang="hu-HU" dirty="0" err="1" smtClean="0"/>
              <a:t>a</a:t>
            </a:r>
            <a:r>
              <a:rPr lang="hu-HU" dirty="0" smtClean="0"/>
              <a:t> </a:t>
            </a:r>
            <a:r>
              <a:rPr lang="hu-HU" dirty="0" err="1" smtClean="0"/>
              <a:t>region</a:t>
            </a:r>
            <a:r>
              <a:rPr lang="hu-HU" dirty="0" smtClean="0"/>
              <a:t>, </a:t>
            </a:r>
            <a:r>
              <a:rPr lang="hu-HU" dirty="0" err="1" smtClean="0"/>
              <a:t>state</a:t>
            </a:r>
            <a:r>
              <a:rPr lang="hu-HU" dirty="0" smtClean="0"/>
              <a:t>, </a:t>
            </a:r>
            <a:r>
              <a:rPr lang="hu-HU" dirty="0" err="1" smtClean="0"/>
              <a:t>county</a:t>
            </a:r>
            <a:r>
              <a:rPr lang="hu-HU" dirty="0" smtClean="0"/>
              <a:t>. The </a:t>
            </a:r>
            <a:r>
              <a:rPr lang="hu-HU" dirty="0" err="1" smtClean="0"/>
              <a:t>small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 </a:t>
            </a:r>
            <a:r>
              <a:rPr lang="hu-HU" dirty="0" err="1" smtClean="0"/>
              <a:t>means</a:t>
            </a:r>
            <a:r>
              <a:rPr lang="hu-HU" dirty="0" smtClean="0"/>
              <a:t> a city,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even</a:t>
            </a:r>
            <a:r>
              <a:rPr lang="hu-HU" dirty="0" smtClean="0"/>
              <a:t> </a:t>
            </a:r>
            <a:r>
              <a:rPr lang="hu-HU" dirty="0" err="1" smtClean="0"/>
              <a:t>smaller</a:t>
            </a:r>
            <a:r>
              <a:rPr lang="hu-HU" dirty="0" smtClean="0"/>
              <a:t> </a:t>
            </a:r>
            <a:r>
              <a:rPr lang="hu-HU" dirty="0" err="1" smtClean="0"/>
              <a:t>entities</a:t>
            </a:r>
            <a:r>
              <a:rPr lang="hu-HU" dirty="0" smtClean="0"/>
              <a:t>.</a:t>
            </a:r>
          </a:p>
          <a:p>
            <a:r>
              <a:rPr lang="hu-HU" u="sng" dirty="0" err="1" smtClean="0"/>
              <a:t>Cartographic</a:t>
            </a:r>
            <a:r>
              <a:rPr lang="hu-HU" u="sng" dirty="0" smtClean="0"/>
              <a:t> </a:t>
            </a:r>
            <a:r>
              <a:rPr lang="hu-HU" u="sng" dirty="0" err="1" smtClean="0"/>
              <a:t>scale</a:t>
            </a:r>
            <a:r>
              <a:rPr lang="hu-HU" dirty="0" smtClean="0"/>
              <a:t>: </a:t>
            </a:r>
            <a:r>
              <a:rPr lang="hu-HU" dirty="0" err="1" smtClean="0"/>
              <a:t>based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mathematical</a:t>
            </a:r>
            <a:r>
              <a:rPr lang="hu-HU" dirty="0" smtClean="0"/>
              <a:t> </a:t>
            </a:r>
            <a:r>
              <a:rPr lang="hu-HU" dirty="0" err="1" smtClean="0"/>
              <a:t>principle</a:t>
            </a:r>
            <a:r>
              <a:rPr lang="hu-HU" dirty="0" smtClean="0"/>
              <a:t>, </a:t>
            </a:r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representative</a:t>
            </a:r>
            <a:r>
              <a:rPr lang="hu-HU" dirty="0" smtClean="0"/>
              <a:t> </a:t>
            </a:r>
            <a:r>
              <a:rPr lang="hu-HU" dirty="0" err="1" smtClean="0"/>
              <a:t>fraction</a:t>
            </a:r>
            <a:r>
              <a:rPr lang="hu-HU" dirty="0" smtClean="0"/>
              <a:t>.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expresses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a ratio of map </a:t>
            </a:r>
            <a:r>
              <a:rPr lang="hu-HU" dirty="0" err="1" smtClean="0"/>
              <a:t>units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earth</a:t>
            </a:r>
            <a:r>
              <a:rPr lang="hu-HU" dirty="0" smtClean="0"/>
              <a:t> </a:t>
            </a:r>
            <a:r>
              <a:rPr lang="hu-HU" dirty="0" err="1" smtClean="0"/>
              <a:t>units</a:t>
            </a:r>
            <a:r>
              <a:rPr lang="hu-HU" dirty="0" smtClean="0"/>
              <a:t> (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map</a:t>
            </a:r>
            <a:r>
              <a:rPr lang="hu-HU" dirty="0" smtClean="0"/>
              <a:t> </a:t>
            </a:r>
            <a:r>
              <a:rPr lang="hu-HU" dirty="0" err="1" smtClean="0"/>
              <a:t>units</a:t>
            </a:r>
            <a:r>
              <a:rPr lang="hu-HU" dirty="0" smtClean="0"/>
              <a:t> </a:t>
            </a:r>
            <a:r>
              <a:rPr lang="hu-HU" dirty="0" err="1" smtClean="0"/>
              <a:t>standardized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1). </a:t>
            </a:r>
          </a:p>
          <a:p>
            <a:r>
              <a:rPr lang="hu-HU" dirty="0" smtClean="0"/>
              <a:t>1:25 000 </a:t>
            </a:r>
            <a:r>
              <a:rPr lang="hu-HU" dirty="0" err="1" smtClean="0"/>
              <a:t>one</a:t>
            </a:r>
            <a:r>
              <a:rPr lang="hu-HU" dirty="0" smtClean="0"/>
              <a:t> map unit (</a:t>
            </a:r>
            <a:r>
              <a:rPr lang="hu-HU" dirty="0" err="1" smtClean="0"/>
              <a:t>centimeter</a:t>
            </a:r>
            <a:r>
              <a:rPr lang="hu-HU" dirty="0" smtClean="0"/>
              <a:t>) is </a:t>
            </a:r>
            <a:r>
              <a:rPr lang="hu-HU" dirty="0" err="1" smtClean="0"/>
              <a:t>equivalent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25 000 /(</a:t>
            </a:r>
            <a:r>
              <a:rPr lang="hu-HU" dirty="0" err="1" smtClean="0"/>
              <a:t>centimeter</a:t>
            </a:r>
            <a:r>
              <a:rPr lang="hu-HU" dirty="0" smtClean="0"/>
              <a:t>)=250 </a:t>
            </a:r>
            <a:r>
              <a:rPr lang="hu-HU" dirty="0" err="1" smtClean="0"/>
              <a:t>meter</a:t>
            </a:r>
            <a:r>
              <a:rPr lang="hu-HU" dirty="0" smtClean="0"/>
              <a:t>/ unit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Earth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. </a:t>
            </a:r>
            <a:endParaRPr lang="hu-HU" dirty="0"/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335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8" descr="GK meretaran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156176" y="3645024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Topographic</a:t>
            </a:r>
            <a:r>
              <a:rPr lang="hu-HU" dirty="0" smtClean="0">
                <a:solidFill>
                  <a:schemeClr val="bg1"/>
                </a:solidFill>
              </a:rPr>
              <a:t> map series (</a:t>
            </a:r>
            <a:r>
              <a:rPr lang="hu-HU" dirty="0" err="1" smtClean="0">
                <a:solidFill>
                  <a:schemeClr val="bg1"/>
                </a:solidFill>
              </a:rPr>
              <a:t>Gauss-Krüger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maps</a:t>
            </a:r>
            <a:r>
              <a:rPr lang="hu-HU" dirty="0" smtClean="0">
                <a:solidFill>
                  <a:schemeClr val="bg1"/>
                </a:solidFill>
              </a:rPr>
              <a:t>)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Tartalom helye 2"/>
          <p:cNvSpPr txBox="1">
            <a:spLocks/>
          </p:cNvSpPr>
          <p:nvPr/>
        </p:nvSpPr>
        <p:spPr>
          <a:xfrm>
            <a:off x="1979712" y="6525344"/>
            <a:ext cx="5040560" cy="41072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1200" dirty="0" err="1" smtClean="0">
                <a:latin typeface="Tahoma" panose="020B0604030504040204" pitchFamily="34" charset="0"/>
              </a:rPr>
              <a:t>Source</a:t>
            </a:r>
            <a:r>
              <a:rPr lang="hu-HU" altLang="hu-HU" sz="1200" dirty="0" smtClean="0">
                <a:latin typeface="Tahoma" panose="020B0604030504040204" pitchFamily="34" charset="0"/>
              </a:rPr>
              <a:t> of </a:t>
            </a:r>
            <a:r>
              <a:rPr lang="hu-HU" altLang="hu-HU" sz="1200" dirty="0" err="1" smtClean="0">
                <a:latin typeface="Tahoma" panose="020B0604030504040204" pitchFamily="34" charset="0"/>
              </a:rPr>
              <a:t>figures</a:t>
            </a:r>
            <a:r>
              <a:rPr lang="hu-HU" altLang="hu-HU" sz="1200" dirty="0" smtClean="0">
                <a:latin typeface="Tahoma" panose="020B0604030504040204" pitchFamily="34" charset="0"/>
              </a:rPr>
              <a:t>: FARAGÓ IMRE: TÉRKÉPSZERKESZTÉS-TERVEZÉS (4)</a:t>
            </a:r>
            <a:endParaRPr lang="hu-HU" altLang="hu-H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24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Scales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 err="1" smtClean="0"/>
              <a:t>Cartographic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: </a:t>
            </a:r>
            <a:endParaRPr lang="hu-HU" dirty="0" smtClean="0">
              <a:sym typeface="Wingdings" panose="05000000000000000000" pitchFamily="2" charset="2"/>
            </a:endParaRPr>
          </a:p>
          <a:p>
            <a:pPr lvl="1"/>
            <a:r>
              <a:rPr lang="hu-HU" dirty="0" err="1" smtClean="0">
                <a:sym typeface="Wingdings" panose="05000000000000000000" pitchFamily="2" charset="2"/>
              </a:rPr>
              <a:t>Large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scales</a:t>
            </a:r>
            <a:r>
              <a:rPr lang="hu-HU" dirty="0" smtClean="0">
                <a:sym typeface="Wingdings" panose="05000000000000000000" pitchFamily="2" charset="2"/>
              </a:rPr>
              <a:t>: &lt;1:10 000 </a:t>
            </a:r>
          </a:p>
          <a:p>
            <a:pPr lvl="1"/>
            <a:r>
              <a:rPr lang="hu-HU" dirty="0" err="1" smtClean="0">
                <a:sym typeface="Wingdings" panose="05000000000000000000" pitchFamily="2" charset="2"/>
              </a:rPr>
              <a:t>Medium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scales</a:t>
            </a:r>
            <a:r>
              <a:rPr lang="hu-HU" dirty="0" smtClean="0">
                <a:sym typeface="Wingdings" panose="05000000000000000000" pitchFamily="2" charset="2"/>
              </a:rPr>
              <a:t>: 1:10 000-200 0000</a:t>
            </a:r>
          </a:p>
          <a:p>
            <a:pPr lvl="1"/>
            <a:r>
              <a:rPr lang="hu-HU" dirty="0" err="1" smtClean="0">
                <a:sym typeface="Wingdings" panose="05000000000000000000" pitchFamily="2" charset="2"/>
              </a:rPr>
              <a:t>Small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scales</a:t>
            </a:r>
            <a:r>
              <a:rPr lang="hu-HU" dirty="0" smtClean="0">
                <a:sym typeface="Wingdings" panose="05000000000000000000" pitchFamily="2" charset="2"/>
              </a:rPr>
              <a:t> &gt;1:200 000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768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: </a:t>
            </a:r>
            <a:r>
              <a:rPr lang="hu-HU" dirty="0" err="1" smtClean="0"/>
              <a:t>cadastral</a:t>
            </a:r>
            <a:r>
              <a:rPr lang="hu-HU" dirty="0" smtClean="0"/>
              <a:t> </a:t>
            </a:r>
            <a:r>
              <a:rPr lang="hu-HU" dirty="0" err="1" smtClean="0"/>
              <a:t>maps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8" name="Picture 4" descr="http://mek.oszk.hu/02100/02185/html/img/4_11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00200"/>
            <a:ext cx="5274168" cy="333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nagyszekely.hu/kataszter/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615035" cy="461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3752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űhel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3656</TotalTime>
  <Words>1447</Words>
  <Application>Microsoft Office PowerPoint</Application>
  <PresentationFormat>Diavetítés a képernyőre (4:3 oldalarány)</PresentationFormat>
  <Paragraphs>218</Paragraphs>
  <Slides>44</Slides>
  <Notes>39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50" baseType="lpstr">
      <vt:lpstr>Calibri</vt:lpstr>
      <vt:lpstr>Tahoma</vt:lpstr>
      <vt:lpstr>Tw Cen MT</vt:lpstr>
      <vt:lpstr>Wingdings</vt:lpstr>
      <vt:lpstr>Wingdings 2</vt:lpstr>
      <vt:lpstr>Medián</vt:lpstr>
      <vt:lpstr>Automations in cartographic generalization</vt:lpstr>
      <vt:lpstr>Information</vt:lpstr>
      <vt:lpstr>What we are going to learn…</vt:lpstr>
      <vt:lpstr>Requirements to complete successfully this course </vt:lpstr>
      <vt:lpstr>Recommended literature I.</vt:lpstr>
      <vt:lpstr>Scale</vt:lpstr>
      <vt:lpstr>PowerPoint bemutató</vt:lpstr>
      <vt:lpstr>Scales</vt:lpstr>
      <vt:lpstr>Large scale: cadastral maps </vt:lpstr>
      <vt:lpstr>Large scale: topographic maps 1:10 000</vt:lpstr>
      <vt:lpstr>Large scale: orienteering maps </vt:lpstr>
      <vt:lpstr>Medium scale: city maps</vt:lpstr>
      <vt:lpstr>Medium scale: tourist maps</vt:lpstr>
      <vt:lpstr>Small scale: geographic maps</vt:lpstr>
      <vt:lpstr>Small scale: historical maps</vt:lpstr>
      <vt:lpstr>The map’s capacity and generalization</vt:lpstr>
      <vt:lpstr>Scaling is not generalization!</vt:lpstr>
      <vt:lpstr>Generalization</vt:lpstr>
      <vt:lpstr>PowerPoint bemutató</vt:lpstr>
      <vt:lpstr>Data resolution, Multi-scale DB</vt:lpstr>
      <vt:lpstr>Brief history of generalization</vt:lpstr>
      <vt:lpstr>Brief history: Eckert, Wright</vt:lpstr>
      <vt:lpstr>Brief history: Raisz, Robinson</vt:lpstr>
      <vt:lpstr>Kilpeläinen 1997</vt:lpstr>
      <vt:lpstr>Brassel &amp; Weibel 1988</vt:lpstr>
      <vt:lpstr>Robert McMaster, Stuart Shea 1992</vt:lpstr>
      <vt:lpstr>Why to generalize?</vt:lpstr>
      <vt:lpstr>PowerPoint bemutató</vt:lpstr>
      <vt:lpstr>Generalization &amp; scales</vt:lpstr>
      <vt:lpstr>When to generalize?</vt:lpstr>
      <vt:lpstr>Basic types of measures</vt:lpstr>
      <vt:lpstr>McMaster and Shea 1992, Classification of measures</vt:lpstr>
      <vt:lpstr>Types of generalization process</vt:lpstr>
      <vt:lpstr>Fundamental operations 1.</vt:lpstr>
      <vt:lpstr>Fundamental operations 2.</vt:lpstr>
      <vt:lpstr>Deriving maps</vt:lpstr>
      <vt:lpstr>Simplification</vt:lpstr>
      <vt:lpstr>Exaggeration</vt:lpstr>
      <vt:lpstr>Displacement</vt:lpstr>
      <vt:lpstr>Amalgamation</vt:lpstr>
      <vt:lpstr>Selection</vt:lpstr>
      <vt:lpstr>Collapse</vt:lpstr>
      <vt:lpstr>Enhancement</vt:lpstr>
      <vt:lpstr>Smoothing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Automations in cartographic generalization</dc:title>
  <dc:creator>Ungvári Zsuzsannna</dc:creator>
  <cp:lastModifiedBy>ungvarizs</cp:lastModifiedBy>
  <cp:revision>82</cp:revision>
  <cp:lastPrinted>2015-09-16T12:31:10Z</cp:lastPrinted>
  <dcterms:created xsi:type="dcterms:W3CDTF">2014-08-14T13:14:45Z</dcterms:created>
  <dcterms:modified xsi:type="dcterms:W3CDTF">2015-09-17T06:39:55Z</dcterms:modified>
</cp:coreProperties>
</file>