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256" r:id="rId2"/>
    <p:sldId id="324" r:id="rId3"/>
    <p:sldId id="323" r:id="rId4"/>
    <p:sldId id="328" r:id="rId5"/>
    <p:sldId id="329" r:id="rId6"/>
    <p:sldId id="307" r:id="rId7"/>
    <p:sldId id="330" r:id="rId8"/>
    <p:sldId id="336" r:id="rId9"/>
    <p:sldId id="331" r:id="rId10"/>
    <p:sldId id="332" r:id="rId11"/>
    <p:sldId id="333" r:id="rId12"/>
    <p:sldId id="335" r:id="rId13"/>
    <p:sldId id="334" r:id="rId14"/>
    <p:sldId id="325" r:id="rId15"/>
    <p:sldId id="327" r:id="rId16"/>
    <p:sldId id="337" r:id="rId17"/>
    <p:sldId id="326" r:id="rId18"/>
    <p:sldId id="313" r:id="rId19"/>
    <p:sldId id="314" r:id="rId20"/>
    <p:sldId id="338" r:id="rId21"/>
    <p:sldId id="339" r:id="rId22"/>
    <p:sldId id="340" r:id="rId23"/>
    <p:sldId id="341" r:id="rId24"/>
    <p:sldId id="315" r:id="rId25"/>
    <p:sldId id="319" r:id="rId26"/>
    <p:sldId id="345" r:id="rId27"/>
    <p:sldId id="342" r:id="rId28"/>
    <p:sldId id="343" r:id="rId29"/>
    <p:sldId id="318" r:id="rId30"/>
    <p:sldId id="344" r:id="rId31"/>
    <p:sldId id="316" r:id="rId32"/>
    <p:sldId id="317" r:id="rId33"/>
    <p:sldId id="320" r:id="rId34"/>
    <p:sldId id="321" r:id="rId35"/>
    <p:sldId id="322" r:id="rId36"/>
    <p:sldId id="257" r:id="rId37"/>
    <p:sldId id="258" r:id="rId38"/>
    <p:sldId id="259" r:id="rId39"/>
    <p:sldId id="266" r:id="rId40"/>
    <p:sldId id="260" r:id="rId41"/>
    <p:sldId id="273" r:id="rId42"/>
    <p:sldId id="267" r:id="rId43"/>
    <p:sldId id="279" r:id="rId44"/>
    <p:sldId id="268" r:id="rId45"/>
    <p:sldId id="275" r:id="rId46"/>
    <p:sldId id="280" r:id="rId47"/>
    <p:sldId id="271" r:id="rId48"/>
    <p:sldId id="261" r:id="rId49"/>
    <p:sldId id="270" r:id="rId50"/>
    <p:sldId id="262" r:id="rId51"/>
    <p:sldId id="277" r:id="rId52"/>
    <p:sldId id="278" r:id="rId53"/>
    <p:sldId id="269" r:id="rId54"/>
    <p:sldId id="263" r:id="rId55"/>
    <p:sldId id="276" r:id="rId56"/>
    <p:sldId id="272" r:id="rId57"/>
    <p:sldId id="265" r:id="rId58"/>
    <p:sldId id="264" r:id="rId59"/>
    <p:sldId id="281" r:id="rId60"/>
    <p:sldId id="282" r:id="rId61"/>
    <p:sldId id="298" r:id="rId62"/>
    <p:sldId id="299" r:id="rId63"/>
    <p:sldId id="294" r:id="rId64"/>
    <p:sldId id="297" r:id="rId65"/>
    <p:sldId id="285" r:id="rId66"/>
    <p:sldId id="283" r:id="rId67"/>
    <p:sldId id="284" r:id="rId68"/>
    <p:sldId id="288" r:id="rId69"/>
    <p:sldId id="306" r:id="rId70"/>
    <p:sldId id="289" r:id="rId71"/>
    <p:sldId id="290" r:id="rId72"/>
    <p:sldId id="291" r:id="rId73"/>
    <p:sldId id="292" r:id="rId74"/>
    <p:sldId id="293" r:id="rId75"/>
    <p:sldId id="305" r:id="rId76"/>
    <p:sldId id="300" r:id="rId77"/>
    <p:sldId id="301" r:id="rId78"/>
    <p:sldId id="302" r:id="rId79"/>
    <p:sldId id="303" r:id="rId80"/>
    <p:sldId id="304" r:id="rId8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DD994-C198-4239-A2E5-12BAAC951440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6947B-F0B3-4B63-A5D4-C385E8A543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0637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Oldalnézetes</a:t>
            </a:r>
            <a:r>
              <a:rPr lang="hu-HU" baseline="0" dirty="0" smtClean="0"/>
              <a:t> domborzatábrázolás= </a:t>
            </a:r>
            <a:r>
              <a:rPr lang="hu-HU" baseline="0" dirty="0" err="1" smtClean="0"/>
              <a:t>hill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profiles</a:t>
            </a:r>
            <a:endParaRPr lang="hu-HU" baseline="0" dirty="0" smtClean="0"/>
          </a:p>
          <a:p>
            <a:r>
              <a:rPr lang="hu-HU" baseline="0" dirty="0" err="1" smtClean="0"/>
              <a:t>Hachure</a:t>
            </a:r>
            <a:r>
              <a:rPr lang="hu-HU" baseline="0" dirty="0" smtClean="0"/>
              <a:t> map = csíkozás  </a:t>
            </a:r>
            <a:r>
              <a:rPr lang="en-US" dirty="0" smtClean="0"/>
              <a:t>They show orientation of slope, and by their thickness and overall density they provide a general sense of steepness.</a:t>
            </a:r>
            <a:r>
              <a:rPr lang="hu-HU" dirty="0" smtClean="0"/>
              <a:t> </a:t>
            </a:r>
            <a:r>
              <a:rPr lang="en-US" dirty="0" smtClean="0"/>
              <a:t>Hachure representation of relief was standardized by the Austrian topographer Johann Georg Lehmann in 1799.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6947B-F0B3-4B63-A5D4-C385E8A5435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609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Eséstüske, kiegészítő jelek</a:t>
            </a:r>
          </a:p>
          <a:p>
            <a:r>
              <a:rPr lang="hu-HU" dirty="0" err="1" smtClean="0"/>
              <a:t>Isoline</a:t>
            </a:r>
            <a:r>
              <a:rPr lang="hu-HU" dirty="0" smtClean="0"/>
              <a:t>, no </a:t>
            </a:r>
            <a:r>
              <a:rPr lang="hu-HU" dirty="0" err="1" smtClean="0"/>
              <a:t>crossing</a:t>
            </a:r>
            <a:r>
              <a:rPr lang="hu-HU" dirty="0" smtClean="0"/>
              <a:t>, </a:t>
            </a:r>
            <a:r>
              <a:rPr lang="hu-HU" dirty="0" err="1" smtClean="0"/>
              <a:t>elevation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value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contour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interval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6947B-F0B3-4B63-A5D4-C385E8A5435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1356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Sziklák, gleccser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6947B-F0B3-4B63-A5D4-C385E8A54353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80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6947B-F0B3-4B63-A5D4-C385E8A54353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7151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http://www.colorado.edu/geography/babs/webpage/publications/NACIS%202012_Buttenfield_et_al_2012_Braids.pdf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B0630-118F-4D4E-9628-80E1B5E04B9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66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http://web.cs.sunyit.edu/~poissad/projects/Curve/about_algorithms/lang.php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6947B-F0B3-4B63-A5D4-C385E8A54353}" type="slidenum">
              <a:rPr lang="hu-HU" smtClean="0"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6388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smtClean="0"/>
              <a:t>Oka: más a kezdőpont, kiküszöbölés: azonos szakaszok vizsgálata az eredeti állományban, leprogramozható</a:t>
            </a:r>
          </a:p>
        </p:txBody>
      </p:sp>
      <p:sp>
        <p:nvSpPr>
          <p:cNvPr id="29700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F9725-5A5C-4E78-9B0F-46ADD156B29F}" type="slidenum">
              <a:rPr lang="hu-H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98999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Téglalap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7" name="Téglalap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Téglalap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1" name="Téglalap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2015.09.25.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Téglalap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tografija.hr/gshhs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sondavies.com/simplify/" TargetMode="External"/><Relationship Id="rId2" Type="http://schemas.openxmlformats.org/officeDocument/2006/relationships/hyperlink" Target="http://bost.ocks.org/mike/simplify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rtogis.org/docs/proceedings/2012/Brewer_etal_AutoCarto2012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deproject.com/Articles/114797/Polyline-Simplification#headingNP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bost.ocks.org/mike/simplify/" TargetMode="External"/><Relationship Id="rId2" Type="http://schemas.openxmlformats.org/officeDocument/2006/relationships/hyperlink" Target="https://hydra.hull.ac.uk/assets/hull:8338/content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ndfonline.com/doi/pdf/10.1559/152304098782441750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adammiller/826148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1/index.html#//00700000002r00000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srtm.csi.cgiar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r"/>
            <a:r>
              <a:rPr lang="hu-HU" sz="3200" dirty="0" err="1" smtClean="0"/>
              <a:t>Generalization</a:t>
            </a:r>
            <a:r>
              <a:rPr lang="hu-HU" sz="3200" dirty="0" smtClean="0"/>
              <a:t> of </a:t>
            </a:r>
            <a:r>
              <a:rPr lang="hu-HU" sz="3200" dirty="0" err="1" smtClean="0"/>
              <a:t>features</a:t>
            </a:r>
            <a:r>
              <a:rPr lang="hu-HU" sz="3200" dirty="0" smtClean="0"/>
              <a:t> </a:t>
            </a:r>
            <a:r>
              <a:rPr lang="hu-HU" sz="3200" dirty="0" err="1" smtClean="0"/>
              <a:t>classes</a:t>
            </a:r>
            <a:r>
              <a:rPr lang="hu-HU" sz="3200" dirty="0" smtClean="0"/>
              <a:t>, line </a:t>
            </a:r>
            <a:r>
              <a:rPr lang="hu-HU" sz="3200" dirty="0" err="1" smtClean="0"/>
              <a:t>simplification</a:t>
            </a:r>
            <a:endParaRPr lang="hu-HU" sz="3200" dirty="0"/>
          </a:p>
        </p:txBody>
      </p:sp>
      <p:sp>
        <p:nvSpPr>
          <p:cNvPr id="4" name="Cím 3"/>
          <p:cNvSpPr txBox="1">
            <a:spLocks noGrp="1"/>
          </p:cNvSpPr>
          <p:nvPr>
            <p:ph type="ctrTitle"/>
          </p:nvPr>
        </p:nvSpPr>
        <p:spPr>
          <a:xfrm>
            <a:off x="2362200" y="4790182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 err="1"/>
              <a:t>Automations</a:t>
            </a:r>
            <a:r>
              <a:rPr lang="hu-HU" sz="3200" dirty="0"/>
              <a:t> </a:t>
            </a:r>
            <a:r>
              <a:rPr lang="hu-HU" sz="3200" dirty="0" err="1"/>
              <a:t>in</a:t>
            </a:r>
            <a:r>
              <a:rPr lang="hu-HU" sz="3200" dirty="0"/>
              <a:t> </a:t>
            </a:r>
            <a:r>
              <a:rPr lang="hu-HU" sz="3200" dirty="0" err="1"/>
              <a:t>cartographic</a:t>
            </a:r>
            <a:r>
              <a:rPr lang="hu-HU" sz="3200" dirty="0"/>
              <a:t> </a:t>
            </a:r>
            <a:r>
              <a:rPr lang="hu-HU" sz="3200" dirty="0" err="1"/>
              <a:t>generalization</a:t>
            </a:r>
            <a:endParaRPr lang="hu-HU" sz="32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-25927" y="6079295"/>
            <a:ext cx="219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2. </a:t>
            </a:r>
            <a:r>
              <a:rPr lang="hu-HU" sz="3200" dirty="0" err="1" smtClean="0"/>
              <a:t>lesson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45801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 err="1" smtClean="0"/>
              <a:t>Imhof</a:t>
            </a:r>
            <a:r>
              <a:rPr lang="hu-HU" sz="2800" dirty="0" smtClean="0"/>
              <a:t> (1965): a) </a:t>
            </a:r>
            <a:r>
              <a:rPr lang="hu-HU" sz="2800" dirty="0" err="1" smtClean="0"/>
              <a:t>Increase</a:t>
            </a:r>
            <a:r>
              <a:rPr lang="hu-HU" sz="2800" dirty="0" smtClean="0"/>
              <a:t> of </a:t>
            </a:r>
            <a:r>
              <a:rPr lang="hu-HU" sz="2800" dirty="0" err="1" smtClean="0"/>
              <a:t>elevations</a:t>
            </a:r>
            <a:r>
              <a:rPr lang="hu-HU" sz="2800" dirty="0" smtClean="0"/>
              <a:t> </a:t>
            </a:r>
            <a:r>
              <a:rPr lang="hu-HU" sz="2800" dirty="0" err="1" smtClean="0"/>
              <a:t>by</a:t>
            </a:r>
            <a:r>
              <a:rPr lang="hu-HU" sz="2800" dirty="0" smtClean="0"/>
              <a:t> </a:t>
            </a:r>
            <a:r>
              <a:rPr lang="hu-HU" sz="2800" dirty="0" err="1" smtClean="0"/>
              <a:t>geometric</a:t>
            </a:r>
            <a:r>
              <a:rPr lang="hu-HU" sz="2800" dirty="0" smtClean="0"/>
              <a:t> </a:t>
            </a:r>
            <a:r>
              <a:rPr lang="hu-HU" sz="2800" dirty="0" err="1" smtClean="0"/>
              <a:t>progression</a:t>
            </a:r>
            <a:r>
              <a:rPr lang="hu-HU" sz="2800" dirty="0" smtClean="0"/>
              <a:t>, b) The </a:t>
            </a:r>
            <a:r>
              <a:rPr lang="hu-HU" sz="2800" dirty="0" err="1" smtClean="0"/>
              <a:t>method</a:t>
            </a:r>
            <a:r>
              <a:rPr lang="hu-HU" sz="2800" dirty="0" smtClean="0"/>
              <a:t> of „</a:t>
            </a:r>
            <a:r>
              <a:rPr lang="hu-HU" sz="2800" dirty="0" err="1" smtClean="0"/>
              <a:t>equal</a:t>
            </a:r>
            <a:r>
              <a:rPr lang="hu-HU" sz="2800" dirty="0" smtClean="0"/>
              <a:t> </a:t>
            </a:r>
            <a:r>
              <a:rPr lang="hu-HU" sz="2800" dirty="0" err="1" smtClean="0"/>
              <a:t>area</a:t>
            </a:r>
            <a:r>
              <a:rPr lang="hu-HU" sz="2800" dirty="0" smtClean="0"/>
              <a:t> </a:t>
            </a:r>
            <a:r>
              <a:rPr lang="hu-HU" sz="2800" dirty="0" err="1" smtClean="0"/>
              <a:t>stairsteps</a:t>
            </a:r>
            <a:r>
              <a:rPr lang="hu-HU" sz="2800" dirty="0" smtClean="0"/>
              <a:t> ”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16667" r="13441" b="9375"/>
          <a:stretch/>
        </p:blipFill>
        <p:spPr bwMode="auto">
          <a:xfrm>
            <a:off x="0" y="1739642"/>
            <a:ext cx="9324528" cy="506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0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 smtClean="0"/>
              <a:t>The </a:t>
            </a:r>
            <a:r>
              <a:rPr lang="hu-HU" sz="2800" dirty="0" err="1" smtClean="0"/>
              <a:t>frequency</a:t>
            </a:r>
            <a:r>
              <a:rPr lang="hu-HU" sz="2800" dirty="0" smtClean="0"/>
              <a:t> of </a:t>
            </a:r>
            <a:r>
              <a:rPr lang="hu-HU" sz="2800" dirty="0" err="1" smtClean="0"/>
              <a:t>elevation</a:t>
            </a:r>
            <a:r>
              <a:rPr lang="hu-HU" sz="2800" dirty="0" smtClean="0"/>
              <a:t> (</a:t>
            </a:r>
            <a:r>
              <a:rPr lang="hu-HU" sz="2800" dirty="0" err="1" smtClean="0"/>
              <a:t>height</a:t>
            </a:r>
            <a:r>
              <a:rPr lang="hu-HU" sz="2800" dirty="0" smtClean="0"/>
              <a:t> and </a:t>
            </a:r>
            <a:r>
              <a:rPr lang="hu-HU" sz="2800" dirty="0" err="1" smtClean="0"/>
              <a:t>depths</a:t>
            </a:r>
            <a:r>
              <a:rPr lang="hu-HU" sz="2800" dirty="0" smtClean="0"/>
              <a:t>) </a:t>
            </a:r>
            <a:r>
              <a:rPr lang="hu-HU" sz="2800" dirty="0" err="1" smtClean="0"/>
              <a:t>values</a:t>
            </a:r>
            <a:r>
              <a:rPr lang="hu-HU" sz="2800" dirty="0" smtClean="0"/>
              <a:t> of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Earth</a:t>
            </a:r>
            <a:r>
              <a:rPr lang="hu-HU" sz="2800" dirty="0" smtClean="0"/>
              <a:t> </a:t>
            </a:r>
            <a:r>
              <a:rPr lang="hu-HU" sz="2800" dirty="0" err="1" smtClean="0"/>
              <a:t>in</a:t>
            </a:r>
            <a:r>
              <a:rPr lang="hu-HU" sz="2800" dirty="0" smtClean="0"/>
              <a:t> </a:t>
            </a:r>
            <a:r>
              <a:rPr lang="hu-HU" sz="2800" dirty="0" err="1" smtClean="0"/>
              <a:t>percentage</a:t>
            </a:r>
            <a:r>
              <a:rPr lang="hu-HU" sz="2800" dirty="0" smtClean="0"/>
              <a:t> </a:t>
            </a:r>
            <a:r>
              <a:rPr lang="hu-HU" sz="2800" dirty="0" err="1" smtClean="0"/>
              <a:t>of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total</a:t>
            </a:r>
            <a:r>
              <a:rPr lang="hu-HU" sz="2800" dirty="0" smtClean="0"/>
              <a:t> </a:t>
            </a:r>
            <a:r>
              <a:rPr lang="hu-HU" sz="2800" dirty="0" err="1" smtClean="0"/>
              <a:t>surface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1" t="21250" r="24129" b="11667"/>
          <a:stretch/>
        </p:blipFill>
        <p:spPr bwMode="auto">
          <a:xfrm>
            <a:off x="3995936" y="1583080"/>
            <a:ext cx="3320415" cy="490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660232" y="1616660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/>
              <a:t>Earth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(%)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732240" y="6015341"/>
            <a:ext cx="20882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/>
              <a:t>Earth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(</a:t>
            </a:r>
            <a:r>
              <a:rPr lang="hu-HU" dirty="0" err="1" smtClean="0"/>
              <a:t>million</a:t>
            </a:r>
            <a:r>
              <a:rPr lang="hu-HU" dirty="0" smtClean="0"/>
              <a:t> km</a:t>
            </a:r>
            <a:r>
              <a:rPr lang="hu-HU" baseline="30000" dirty="0" smtClean="0"/>
              <a:t>2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2987824" y="2924944"/>
            <a:ext cx="12925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/>
              <a:t>Landmass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2987825" y="4077072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/>
              <a:t>Oceans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3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Bathymetric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representation</a:t>
            </a:r>
            <a:r>
              <a:rPr lang="hu-HU" dirty="0" smtClean="0"/>
              <a:t> of </a:t>
            </a:r>
            <a:r>
              <a:rPr lang="hu-HU" dirty="0" err="1" smtClean="0"/>
              <a:t>optimal</a:t>
            </a:r>
            <a:r>
              <a:rPr lang="hu-HU" dirty="0" smtClean="0"/>
              <a:t> </a:t>
            </a:r>
            <a:r>
              <a:rPr lang="hu-HU" dirty="0" err="1" smtClean="0"/>
              <a:t>number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bathymetric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r>
              <a:rPr lang="hu-HU" dirty="0" smtClean="0"/>
              <a:t> is </a:t>
            </a:r>
            <a:r>
              <a:rPr lang="hu-HU" dirty="0" err="1" smtClean="0"/>
              <a:t>important</a:t>
            </a:r>
            <a:r>
              <a:rPr lang="hu-HU" dirty="0" smtClean="0"/>
              <a:t>.</a:t>
            </a:r>
          </a:p>
          <a:p>
            <a:r>
              <a:rPr lang="hu-HU" dirty="0" smtClean="0"/>
              <a:t>DEM,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contains</a:t>
            </a:r>
            <a:r>
              <a:rPr lang="hu-HU" dirty="0" smtClean="0"/>
              <a:t> </a:t>
            </a:r>
            <a:r>
              <a:rPr lang="hu-HU" dirty="0" err="1" smtClean="0"/>
              <a:t>bathymetry</a:t>
            </a:r>
            <a:r>
              <a:rPr lang="hu-HU" dirty="0" smtClean="0"/>
              <a:t>: ETOPO1</a:t>
            </a:r>
          </a:p>
        </p:txBody>
      </p:sp>
    </p:spTree>
    <p:extLst>
      <p:ext uri="{BB962C8B-B14F-4D97-AF65-F5344CB8AC3E}">
        <p14:creationId xmlns:p14="http://schemas.microsoft.com/office/powerpoint/2010/main" val="345001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number</a:t>
            </a:r>
            <a:r>
              <a:rPr lang="hu-HU" dirty="0" smtClean="0"/>
              <a:t> of </a:t>
            </a:r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intervals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r>
              <a:rPr lang="hu-HU" dirty="0" smtClean="0"/>
              <a:t> of </a:t>
            </a:r>
            <a:r>
              <a:rPr lang="hu-HU" dirty="0" err="1" smtClean="0"/>
              <a:t>various</a:t>
            </a:r>
            <a:r>
              <a:rPr lang="hu-HU" dirty="0" smtClean="0"/>
              <a:t> </a:t>
            </a:r>
            <a:r>
              <a:rPr lang="hu-HU" dirty="0" err="1" smtClean="0"/>
              <a:t>scales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72894078"/>
              </p:ext>
            </p:extLst>
          </p:nvPr>
        </p:nvGraphicFramePr>
        <p:xfrm>
          <a:off x="612775" y="1600200"/>
          <a:ext cx="81534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Scale-range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Ocean</a:t>
                      </a:r>
                      <a:r>
                        <a:rPr lang="hu-HU" dirty="0" smtClean="0"/>
                        <a:t>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Continent</a:t>
                      </a:r>
                      <a:r>
                        <a:rPr lang="hu-HU" dirty="0" smtClean="0"/>
                        <a:t> (</a:t>
                      </a:r>
                      <a:r>
                        <a:rPr lang="hu-HU" dirty="0" err="1" smtClean="0"/>
                        <a:t>Landmass</a:t>
                      </a:r>
                      <a:r>
                        <a:rPr lang="hu-HU" dirty="0" smtClean="0"/>
                        <a:t>)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1:</a:t>
                      </a:r>
                      <a:r>
                        <a:rPr lang="hu-HU" baseline="0" dirty="0" smtClean="0"/>
                        <a:t>25million &gt;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1: 10-25 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1:7,5-10m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1:5-7,5m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1:2,5-5m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1:1-2,5m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47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87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Hypsometry</a:t>
            </a:r>
            <a:r>
              <a:rPr lang="hu-HU" dirty="0" smtClean="0"/>
              <a:t> and </a:t>
            </a:r>
            <a:r>
              <a:rPr lang="hu-HU" dirty="0" err="1" smtClean="0"/>
              <a:t>bathymetry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erdely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600200"/>
            <a:ext cx="7128792" cy="518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7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Hipsometric</a:t>
            </a:r>
            <a:r>
              <a:rPr lang="hu-HU" dirty="0" smtClean="0"/>
              <a:t> and </a:t>
            </a:r>
            <a:r>
              <a:rPr lang="hu-HU" dirty="0" err="1" smtClean="0"/>
              <a:t>bathymetric</a:t>
            </a:r>
            <a:r>
              <a:rPr lang="hu-HU" dirty="0" smtClean="0"/>
              <a:t> </a:t>
            </a:r>
            <a:r>
              <a:rPr lang="hu-HU" dirty="0" err="1" smtClean="0"/>
              <a:t>tint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51440" cy="4495800"/>
          </a:xfrm>
        </p:spPr>
        <p:txBody>
          <a:bodyPr/>
          <a:lstStyle/>
          <a:p>
            <a:r>
              <a:rPr lang="hu-HU" dirty="0" err="1" smtClean="0"/>
              <a:t>For</a:t>
            </a:r>
            <a:r>
              <a:rPr lang="hu-HU" dirty="0" smtClean="0"/>
              <a:t> terrain </a:t>
            </a:r>
            <a:r>
              <a:rPr lang="hu-HU" dirty="0" err="1" smtClean="0"/>
              <a:t>representation</a:t>
            </a:r>
            <a:r>
              <a:rPr lang="hu-HU" dirty="0" smtClean="0"/>
              <a:t> </a:t>
            </a:r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There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types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digital</a:t>
            </a:r>
            <a:r>
              <a:rPr lang="hu-HU" dirty="0" smtClean="0"/>
              <a:t> </a:t>
            </a:r>
            <a:r>
              <a:rPr lang="hu-HU" dirty="0" err="1" smtClean="0"/>
              <a:t>cartography</a:t>
            </a:r>
            <a:r>
              <a:rPr lang="hu-HU" dirty="0" smtClean="0"/>
              <a:t>: </a:t>
            </a:r>
            <a:r>
              <a:rPr lang="hu-HU" dirty="0" err="1" smtClean="0"/>
              <a:t>Continous</a:t>
            </a:r>
            <a:r>
              <a:rPr lang="hu-HU" dirty="0" smtClean="0"/>
              <a:t> and </a:t>
            </a:r>
            <a:r>
              <a:rPr lang="hu-HU" dirty="0" err="1" smtClean="0"/>
              <a:t>discrete</a:t>
            </a:r>
            <a:r>
              <a:rPr lang="hu-HU" dirty="0" smtClean="0"/>
              <a:t> </a:t>
            </a:r>
            <a:r>
              <a:rPr lang="hu-HU" dirty="0" err="1" smtClean="0"/>
              <a:t>colouring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4098" name="Picture 2" descr="http://vm136.lib.berkeley.edu/EART/tour/gebc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95" y="1052736"/>
            <a:ext cx="325455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78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70" y="3332366"/>
            <a:ext cx="6812741" cy="3320772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6836527" cy="33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45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Hill </a:t>
            </a:r>
            <a:r>
              <a:rPr lang="hu-HU" dirty="0" err="1" smtClean="0"/>
              <a:t>shading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http://www.lib.utexas.edu/maps/national_parks/devils_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00362"/>
            <a:ext cx="4104456" cy="504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131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Water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 - </a:t>
            </a:r>
            <a:r>
              <a:rPr lang="hu-HU" dirty="0" err="1" smtClean="0"/>
              <a:t>rivers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Polyline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r>
              <a:rPr lang="hu-HU" dirty="0" smtClean="0"/>
              <a:t> and </a:t>
            </a:r>
            <a:r>
              <a:rPr lang="hu-HU" dirty="0" err="1" smtClean="0"/>
              <a:t>smoothing</a:t>
            </a:r>
            <a:endParaRPr lang="hu-HU" dirty="0" smtClean="0"/>
          </a:p>
          <a:p>
            <a:r>
              <a:rPr lang="hu-HU" dirty="0" err="1" smtClean="0"/>
              <a:t>Selection</a:t>
            </a:r>
            <a:r>
              <a:rPr lang="hu-HU" dirty="0" smtClean="0"/>
              <a:t> (</a:t>
            </a:r>
            <a:r>
              <a:rPr lang="hu-HU" dirty="0" err="1" smtClean="0"/>
              <a:t>refinement</a:t>
            </a:r>
            <a:r>
              <a:rPr lang="hu-HU" dirty="0" smtClean="0"/>
              <a:t>):</a:t>
            </a:r>
          </a:p>
          <a:p>
            <a:pPr lvl="1"/>
            <a:r>
              <a:rPr lang="hu-HU" dirty="0" err="1">
                <a:sym typeface="Wingdings" panose="05000000000000000000" pitchFamily="2" charset="2"/>
              </a:rPr>
              <a:t>Delineation</a:t>
            </a:r>
            <a:r>
              <a:rPr lang="hu-HU" dirty="0">
                <a:sym typeface="Wingdings" panose="05000000000000000000" pitchFamily="2" charset="2"/>
              </a:rPr>
              <a:t>!</a:t>
            </a:r>
          </a:p>
          <a:p>
            <a:pPr lvl="1"/>
            <a:r>
              <a:rPr lang="hu-HU" dirty="0" err="1">
                <a:sym typeface="Wingdings" panose="05000000000000000000" pitchFamily="2" charset="2"/>
              </a:rPr>
              <a:t>Database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driven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gen</a:t>
            </a:r>
            <a:r>
              <a:rPr lang="hu-HU" dirty="0">
                <a:sym typeface="Wingdings" panose="05000000000000000000" pitchFamily="2" charset="2"/>
              </a:rPr>
              <a:t>: </a:t>
            </a:r>
            <a:r>
              <a:rPr lang="hu-HU" dirty="0" err="1">
                <a:sym typeface="Wingdings" panose="05000000000000000000" pitchFamily="2" charset="2"/>
              </a:rPr>
              <a:t>attributes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contains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the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importance</a:t>
            </a:r>
            <a:r>
              <a:rPr lang="hu-HU" dirty="0">
                <a:sym typeface="Wingdings" panose="05000000000000000000" pitchFamily="2" charset="2"/>
              </a:rPr>
              <a:t> of </a:t>
            </a:r>
            <a:r>
              <a:rPr lang="hu-HU" dirty="0" err="1">
                <a:sym typeface="Wingdings" panose="05000000000000000000" pitchFamily="2" charset="2"/>
              </a:rPr>
              <a:t>each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rivers</a:t>
            </a:r>
            <a:r>
              <a:rPr lang="hu-HU" dirty="0">
                <a:sym typeface="Wingdings" panose="05000000000000000000" pitchFamily="2" charset="2"/>
              </a:rPr>
              <a:t>. (</a:t>
            </a:r>
            <a:r>
              <a:rPr lang="hu-HU" dirty="0" err="1">
                <a:sym typeface="Wingdings" panose="05000000000000000000" pitchFamily="2" charset="2"/>
              </a:rPr>
              <a:t>Average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discharge</a:t>
            </a:r>
            <a:r>
              <a:rPr lang="hu-HU" dirty="0">
                <a:sym typeface="Wingdings" panose="05000000000000000000" pitchFamily="2" charset="2"/>
              </a:rPr>
              <a:t>/</a:t>
            </a:r>
            <a:r>
              <a:rPr lang="en-US" dirty="0"/>
              <a:t>the volume rate of water flow</a:t>
            </a:r>
            <a:r>
              <a:rPr lang="hu-HU" dirty="0" smtClean="0">
                <a:sym typeface="Wingdings" panose="05000000000000000000" pitchFamily="2" charset="2"/>
              </a:rPr>
              <a:t>/</a:t>
            </a:r>
            <a:endParaRPr lang="hu-HU" dirty="0">
              <a:sym typeface="Wingdings" panose="05000000000000000000" pitchFamily="2" charset="2"/>
            </a:endParaRPr>
          </a:p>
          <a:p>
            <a:r>
              <a:rPr lang="hu-HU" dirty="0" err="1">
                <a:sym typeface="Wingdings" panose="05000000000000000000" pitchFamily="2" charset="2"/>
              </a:rPr>
              <a:t>Together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with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contours</a:t>
            </a:r>
            <a:r>
              <a:rPr lang="hu-HU" dirty="0">
                <a:sym typeface="Wingdings" panose="05000000000000000000" pitchFamily="2" charset="2"/>
              </a:rPr>
              <a:t>! </a:t>
            </a:r>
            <a:r>
              <a:rPr lang="hu-HU" dirty="0" smtClean="0">
                <a:sym typeface="Wingdings" panose="05000000000000000000" pitchFamily="2" charset="2"/>
              </a:rPr>
              <a:t>The </a:t>
            </a:r>
            <a:r>
              <a:rPr lang="hu-HU" dirty="0" err="1" smtClean="0">
                <a:sym typeface="Wingdings" panose="05000000000000000000" pitchFamily="2" charset="2"/>
              </a:rPr>
              <a:t>contours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should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follow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water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system</a:t>
            </a:r>
            <a:r>
              <a:rPr lang="hu-HU" dirty="0" smtClean="0">
                <a:sym typeface="Wingdings" panose="05000000000000000000" pitchFamily="2" charset="2"/>
              </a:rPr>
              <a:t> and </a:t>
            </a:r>
            <a:r>
              <a:rPr lang="hu-HU" dirty="0" err="1" smtClean="0">
                <a:sym typeface="Wingdings" panose="05000000000000000000" pitchFamily="2" charset="2"/>
              </a:rPr>
              <a:t>not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reversed</a:t>
            </a:r>
            <a:r>
              <a:rPr lang="hu-HU" dirty="0" smtClean="0">
                <a:sym typeface="Wingdings" panose="05000000000000000000" pitchFamily="2" charset="2"/>
              </a:rPr>
              <a:t>!</a:t>
            </a:r>
          </a:p>
          <a:p>
            <a:endParaRPr lang="hu-HU" dirty="0">
              <a:sym typeface="Wingdings" panose="05000000000000000000" pitchFamily="2" charset="2"/>
            </a:endParaRPr>
          </a:p>
          <a:p>
            <a:endParaRPr lang="hu-HU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408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Water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 –</a:t>
            </a:r>
            <a:r>
              <a:rPr lang="hu-HU" dirty="0" err="1" smtClean="0"/>
              <a:t>lakes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rivers</a:t>
            </a:r>
            <a:r>
              <a:rPr lang="hu-HU" dirty="0" smtClean="0"/>
              <a:t> </a:t>
            </a:r>
            <a:r>
              <a:rPr lang="hu-HU" dirty="0" err="1" smtClean="0"/>
              <a:t>represented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polygons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Polygon</a:t>
            </a:r>
            <a:r>
              <a:rPr lang="hu-HU" dirty="0" smtClean="0"/>
              <a:t> </a:t>
            </a:r>
            <a:r>
              <a:rPr lang="hu-HU" dirty="0" err="1" smtClean="0"/>
              <a:t>simplification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err="1" smtClean="0">
                <a:sym typeface="Wingdings" panose="05000000000000000000" pitchFamily="2" charset="2"/>
              </a:rPr>
              <a:t>Polyline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Smoothing</a:t>
            </a:r>
            <a:endParaRPr lang="hu-HU" dirty="0" smtClean="0">
              <a:sym typeface="Wingdings" panose="05000000000000000000" pitchFamily="2" charset="2"/>
            </a:endParaRPr>
          </a:p>
          <a:p>
            <a:endParaRPr lang="hu-HU" dirty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When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change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representation</a:t>
            </a:r>
            <a:r>
              <a:rPr lang="hu-HU" dirty="0" smtClean="0">
                <a:sym typeface="Wingdings" panose="05000000000000000000" pitchFamily="2" charset="2"/>
              </a:rPr>
              <a:t> of </a:t>
            </a:r>
            <a:r>
              <a:rPr lang="hu-HU" dirty="0" err="1" smtClean="0">
                <a:sym typeface="Wingdings" panose="05000000000000000000" pitchFamily="2" charset="2"/>
              </a:rPr>
              <a:t>rivers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as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polygon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to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polyline</a:t>
            </a:r>
            <a:r>
              <a:rPr lang="hu-HU" dirty="0" smtClean="0">
                <a:sym typeface="Wingdings" panose="05000000000000000000" pitchFamily="2" charset="2"/>
              </a:rPr>
              <a:t>? (</a:t>
            </a:r>
            <a:r>
              <a:rPr lang="hu-HU" dirty="0" err="1" smtClean="0">
                <a:sym typeface="Wingdings" panose="05000000000000000000" pitchFamily="2" charset="2"/>
              </a:rPr>
              <a:t>Collapse</a:t>
            </a:r>
            <a:r>
              <a:rPr lang="hu-HU" dirty="0" smtClean="0">
                <a:sym typeface="Wingdings" panose="05000000000000000000" pitchFamily="2" charset="2"/>
              </a:rPr>
              <a:t>)</a:t>
            </a:r>
          </a:p>
          <a:p>
            <a:r>
              <a:rPr lang="hu-HU" dirty="0" err="1" smtClean="0">
                <a:sym typeface="Wingdings" panose="05000000000000000000" pitchFamily="2" charset="2"/>
              </a:rPr>
              <a:t>Amalgamation</a:t>
            </a:r>
            <a:endParaRPr lang="hu-HU" dirty="0" smtClean="0">
              <a:sym typeface="Wingdings" panose="05000000000000000000" pitchFamily="2" charset="2"/>
            </a:endParaRPr>
          </a:p>
          <a:p>
            <a:endParaRPr lang="hu-HU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635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Representing</a:t>
            </a:r>
            <a:r>
              <a:rPr lang="hu-HU" dirty="0" smtClean="0"/>
              <a:t> relief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older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endParaRPr lang="hu-HU" dirty="0"/>
          </a:p>
        </p:txBody>
      </p:sp>
      <p:pic>
        <p:nvPicPr>
          <p:cNvPr id="2050" name="Picture 2" descr="http://www.tankonyvtar.hu/hu/tartalom/tamop425/0027_TOP4/images/TOP4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1168450"/>
            <a:ext cx="382905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c/c2/Dufour-karte-bern_1-880x8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587" y="1052736"/>
            <a:ext cx="3505413" cy="319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tankonyvtar.hu/hu/tartalom/tamop425/0027_TOP11/images/TOP11_A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40813"/>
            <a:ext cx="3563888" cy="32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60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Simplification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5106" t="15051" r="25342" b="8069"/>
          <a:stretch/>
        </p:blipFill>
        <p:spPr>
          <a:xfrm>
            <a:off x="1737019" y="1556792"/>
            <a:ext cx="5904657" cy="515315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051720" y="5805264"/>
            <a:ext cx="532859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 smtClean="0"/>
              <a:t>Point</a:t>
            </a:r>
            <a:r>
              <a:rPr lang="hu-HU" sz="2000" dirty="0" smtClean="0"/>
              <a:t> </a:t>
            </a:r>
            <a:r>
              <a:rPr lang="hu-HU" sz="2000" dirty="0" err="1" smtClean="0"/>
              <a:t>remove</a:t>
            </a:r>
            <a:r>
              <a:rPr lang="hu-HU" sz="2000" dirty="0" smtClean="0"/>
              <a:t> </a:t>
            </a:r>
            <a:r>
              <a:rPr lang="hu-HU" sz="2000" dirty="0" err="1" smtClean="0"/>
              <a:t>algorithm</a:t>
            </a:r>
            <a:r>
              <a:rPr lang="hu-HU" sz="2000" dirty="0" smtClean="0"/>
              <a:t> (</a:t>
            </a:r>
            <a:r>
              <a:rPr lang="hu-HU" sz="2000" dirty="0" err="1" smtClean="0"/>
              <a:t>ArcGIS</a:t>
            </a:r>
            <a:r>
              <a:rPr lang="hu-HU" sz="2000" dirty="0" smtClean="0"/>
              <a:t>) </a:t>
            </a:r>
            <a:r>
              <a:rPr lang="hu-HU" sz="2000" dirty="0" err="1" smtClean="0"/>
              <a:t>with</a:t>
            </a:r>
            <a:r>
              <a:rPr lang="hu-HU" sz="2000" dirty="0" smtClean="0"/>
              <a:t> </a:t>
            </a:r>
            <a:r>
              <a:rPr lang="hu-HU" sz="2000" dirty="0" err="1" smtClean="0"/>
              <a:t>different</a:t>
            </a:r>
            <a:r>
              <a:rPr lang="hu-HU" sz="2000" dirty="0" smtClean="0"/>
              <a:t> </a:t>
            </a:r>
            <a:r>
              <a:rPr lang="hu-HU" sz="2000" dirty="0" err="1" smtClean="0"/>
              <a:t>tolerance</a:t>
            </a:r>
            <a:r>
              <a:rPr lang="hu-HU" sz="2000" dirty="0" smtClean="0"/>
              <a:t> </a:t>
            </a:r>
            <a:r>
              <a:rPr lang="hu-HU" sz="2000" dirty="0" err="1" smtClean="0"/>
              <a:t>values</a:t>
            </a:r>
            <a:r>
              <a:rPr lang="hu-HU" sz="2000" dirty="0" smtClean="0"/>
              <a:t> (</a:t>
            </a:r>
            <a:r>
              <a:rPr lang="hu-HU" sz="2000" dirty="0" err="1" smtClean="0"/>
              <a:t>original</a:t>
            </a:r>
            <a:r>
              <a:rPr lang="hu-HU" sz="2000" dirty="0" smtClean="0"/>
              <a:t>, 100 m, 200 m, 500 m)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743025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Simplification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lost</a:t>
            </a:r>
            <a:r>
              <a:rPr lang="hu-HU" dirty="0" smtClean="0"/>
              <a:t> </a:t>
            </a:r>
            <a:r>
              <a:rPr lang="hu-HU" dirty="0" err="1" smtClean="0"/>
              <a:t>topology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Important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preserve</a:t>
            </a:r>
            <a:r>
              <a:rPr lang="hu-HU" dirty="0" smtClean="0"/>
              <a:t> </a:t>
            </a:r>
            <a:r>
              <a:rPr lang="hu-HU" dirty="0" err="1" smtClean="0"/>
              <a:t>topology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3652" t="15234" r="23478" b="39007"/>
          <a:stretch/>
        </p:blipFill>
        <p:spPr>
          <a:xfrm>
            <a:off x="899592" y="2730996"/>
            <a:ext cx="6957245" cy="338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6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Smoothing</a:t>
            </a:r>
            <a:r>
              <a:rPr lang="hu-HU" dirty="0" smtClean="0"/>
              <a:t> </a:t>
            </a:r>
            <a:r>
              <a:rPr lang="hu-HU" dirty="0" err="1" smtClean="0"/>
              <a:t>after</a:t>
            </a:r>
            <a:r>
              <a:rPr lang="hu-HU" dirty="0" smtClean="0"/>
              <a:t> </a:t>
            </a:r>
            <a:r>
              <a:rPr lang="hu-HU" dirty="0" err="1" smtClean="0"/>
              <a:t>simplification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Pay</a:t>
            </a:r>
            <a:r>
              <a:rPr lang="hu-HU" dirty="0" smtClean="0"/>
              <a:t> </a:t>
            </a:r>
            <a:r>
              <a:rPr lang="hu-HU" dirty="0" err="1" smtClean="0"/>
              <a:t>attention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checking</a:t>
            </a:r>
            <a:r>
              <a:rPr lang="hu-HU" dirty="0" smtClean="0"/>
              <a:t> </a:t>
            </a:r>
            <a:r>
              <a:rPr lang="hu-HU" dirty="0" err="1" smtClean="0"/>
              <a:t>geometry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1617" t="29858" r="22401" b="28120"/>
          <a:stretch/>
        </p:blipFill>
        <p:spPr>
          <a:xfrm>
            <a:off x="1448987" y="3068960"/>
            <a:ext cx="648072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57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7169" t="30100" r="29519" b="13901"/>
          <a:stretch/>
        </p:blipFill>
        <p:spPr>
          <a:xfrm>
            <a:off x="64862" y="1600200"/>
            <a:ext cx="4608512" cy="335164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29517" t="16173" r="29218" b="36448"/>
          <a:stretch/>
        </p:blipFill>
        <p:spPr>
          <a:xfrm>
            <a:off x="4650875" y="1607096"/>
            <a:ext cx="4493457" cy="29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22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Delineation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0" t="16448" r="14064"/>
          <a:stretch/>
        </p:blipFill>
        <p:spPr bwMode="auto">
          <a:xfrm>
            <a:off x="251520" y="1393086"/>
            <a:ext cx="8598568" cy="611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06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Coastlines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Convert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polygons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polylines</a:t>
            </a:r>
            <a:endParaRPr lang="hu-HU" dirty="0" smtClean="0"/>
          </a:p>
          <a:p>
            <a:r>
              <a:rPr lang="hu-HU" dirty="0" smtClean="0"/>
              <a:t>„No </a:t>
            </a:r>
            <a:r>
              <a:rPr lang="hu-HU" dirty="0" err="1" smtClean="0"/>
              <a:t>topology</a:t>
            </a:r>
            <a:r>
              <a:rPr lang="hu-HU" dirty="0" smtClean="0"/>
              <a:t>”</a:t>
            </a:r>
          </a:p>
          <a:p>
            <a:r>
              <a:rPr lang="hu-HU" dirty="0" smtClean="0"/>
              <a:t>„0 </a:t>
            </a:r>
            <a:r>
              <a:rPr lang="hu-HU" dirty="0" err="1" smtClean="0"/>
              <a:t>meter</a:t>
            </a:r>
            <a:r>
              <a:rPr lang="hu-HU" dirty="0" smtClean="0"/>
              <a:t>” </a:t>
            </a:r>
            <a:r>
              <a:rPr lang="hu-HU" dirty="0" err="1" smtClean="0"/>
              <a:t>special</a:t>
            </a:r>
            <a:r>
              <a:rPr lang="hu-HU" dirty="0" smtClean="0"/>
              <a:t> </a:t>
            </a:r>
            <a:r>
              <a:rPr lang="hu-HU" dirty="0" err="1" smtClean="0"/>
              <a:t>case</a:t>
            </a:r>
            <a:r>
              <a:rPr lang="hu-HU" dirty="0" smtClean="0"/>
              <a:t> of </a:t>
            </a:r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endParaRPr lang="hu-HU" dirty="0" smtClean="0"/>
          </a:p>
          <a:p>
            <a:endParaRPr lang="hu-HU" dirty="0"/>
          </a:p>
          <a:p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Drazen</a:t>
            </a:r>
            <a:r>
              <a:rPr lang="hu-HU" dirty="0" smtClean="0"/>
              <a:t> </a:t>
            </a:r>
            <a:r>
              <a:rPr lang="hu-HU" dirty="0" err="1" smtClean="0"/>
              <a:t>Tutic</a:t>
            </a:r>
            <a:r>
              <a:rPr lang="hu-HU" dirty="0" smtClean="0"/>
              <a:t>: </a:t>
            </a:r>
            <a:r>
              <a:rPr lang="hu-HU" dirty="0" err="1" smtClean="0"/>
              <a:t>Area</a:t>
            </a:r>
            <a:r>
              <a:rPr lang="hu-HU" dirty="0" smtClean="0"/>
              <a:t> </a:t>
            </a:r>
            <a:r>
              <a:rPr lang="hu-HU" dirty="0" err="1" smtClean="0"/>
              <a:t>preserving</a:t>
            </a:r>
            <a:r>
              <a:rPr lang="hu-HU" dirty="0" smtClean="0"/>
              <a:t> </a:t>
            </a:r>
            <a:r>
              <a:rPr lang="hu-HU" dirty="0" err="1" smtClean="0"/>
              <a:t>method</a:t>
            </a:r>
            <a:r>
              <a:rPr lang="hu-HU" dirty="0"/>
              <a:t>: </a:t>
            </a:r>
            <a:r>
              <a:rPr lang="hu-HU" dirty="0">
                <a:hlinkClick r:id="rId2"/>
              </a:rPr>
              <a:t>http://www.kartografija.hr/gshhs</a:t>
            </a:r>
            <a:r>
              <a:rPr lang="hu-HU" dirty="0" smtClean="0">
                <a:hlinkClick r:id="rId2"/>
              </a:rPr>
              <a:t>/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90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3311280" cy="990600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Preserving</a:t>
            </a:r>
            <a:r>
              <a:rPr lang="hu-HU" dirty="0" smtClean="0"/>
              <a:t> </a:t>
            </a:r>
            <a:r>
              <a:rPr lang="hu-HU" dirty="0" err="1" smtClean="0"/>
              <a:t>areas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 descr="http://www.kartografija.hr/gshhs/phillipines_100m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26" y="2862261"/>
            <a:ext cx="106680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artografija.hr/gshhs/phillipines_50m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78" y="4276724"/>
            <a:ext cx="20764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kartografija.hr/gshhs/phillipines_20m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6249"/>
            <a:ext cx="5295900" cy="6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987824" y="427672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1:100m    </a:t>
            </a:r>
          </a:p>
          <a:p>
            <a:r>
              <a:rPr lang="hu-HU" dirty="0" smtClean="0"/>
              <a:t>1:50m        1:20m</a:t>
            </a:r>
            <a:endParaRPr lang="hu-HU" dirty="0"/>
          </a:p>
        </p:txBody>
      </p:sp>
      <p:pic>
        <p:nvPicPr>
          <p:cNvPr id="1032" name="Picture 8" descr="http://www.kartografija.hr/gshhs/fig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9" y="2146036"/>
            <a:ext cx="1691903" cy="20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044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Coastlines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7556" t="18500" r="28738" b="24800"/>
          <a:stretch/>
        </p:blipFill>
        <p:spPr>
          <a:xfrm>
            <a:off x="971600" y="1618563"/>
            <a:ext cx="6946627" cy="50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02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Mistakes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automations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intersections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closed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4077072"/>
            <a:ext cx="2807224" cy="2018928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30414" t="34188" r="28485" b="20510"/>
          <a:stretch/>
        </p:blipFill>
        <p:spPr>
          <a:xfrm>
            <a:off x="13320" y="1642644"/>
            <a:ext cx="7776864" cy="48216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30414" t="34188" r="28485" b="20510"/>
          <a:stretch/>
        </p:blipFill>
        <p:spPr>
          <a:xfrm>
            <a:off x="6660232" y="4584"/>
            <a:ext cx="1974413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47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Borders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Consider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preserve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topology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err="1" smtClean="0">
                <a:sym typeface="Wingdings" panose="05000000000000000000" pitchFamily="2" charset="2"/>
              </a:rPr>
              <a:t>Critical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points</a:t>
            </a:r>
            <a:endParaRPr lang="hu-HU" dirty="0" smtClean="0"/>
          </a:p>
        </p:txBody>
      </p:sp>
      <p:pic>
        <p:nvPicPr>
          <p:cNvPr id="4" name="Tartalom helye 4" descr="topology_preserving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978" y="2280084"/>
            <a:ext cx="4641113" cy="2996952"/>
          </a:xfrm>
          <a:prstGeom prst="rect">
            <a:avLst/>
          </a:prstGeom>
        </p:spPr>
      </p:pic>
      <p:pic>
        <p:nvPicPr>
          <p:cNvPr id="5" name="Tartalom helye 3" descr="topology_preserving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3809828"/>
            <a:ext cx="4200764" cy="2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Representing</a:t>
            </a:r>
            <a:r>
              <a:rPr lang="hu-HU" dirty="0" smtClean="0"/>
              <a:t> terrain: </a:t>
            </a:r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endParaRPr lang="hu-HU" dirty="0"/>
          </a:p>
        </p:txBody>
      </p:sp>
      <p:pic>
        <p:nvPicPr>
          <p:cNvPr id="1026" name="Picture 2" descr="http://www.turafotok.hu/wp-content/uploads/2010/11/szadvar-terkep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688569" cy="57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11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Borders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administration</a:t>
            </a:r>
            <a:r>
              <a:rPr lang="hu-HU" dirty="0" smtClean="0"/>
              <a:t> </a:t>
            </a:r>
            <a:r>
              <a:rPr lang="hu-HU" dirty="0" err="1" smtClean="0"/>
              <a:t>borders</a:t>
            </a:r>
            <a:r>
              <a:rPr lang="hu-HU" dirty="0" smtClean="0"/>
              <a:t>,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leave</a:t>
            </a:r>
            <a:r>
              <a:rPr lang="hu-HU" dirty="0" smtClean="0"/>
              <a:t> </a:t>
            </a:r>
            <a:r>
              <a:rPr lang="hu-HU" dirty="0" err="1" smtClean="0"/>
              <a:t>each</a:t>
            </a:r>
            <a:r>
              <a:rPr lang="hu-HU" dirty="0" smtClean="0"/>
              <a:t> </a:t>
            </a:r>
            <a:r>
              <a:rPr lang="hu-HU" dirty="0" err="1" smtClean="0"/>
              <a:t>units</a:t>
            </a:r>
            <a:r>
              <a:rPr lang="hu-HU" dirty="0" smtClean="0"/>
              <a:t>. 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 err="1" smtClean="0"/>
              <a:t>nice</a:t>
            </a:r>
            <a:r>
              <a:rPr lang="hu-HU" dirty="0" smtClean="0"/>
              <a:t> </a:t>
            </a:r>
            <a:r>
              <a:rPr lang="hu-HU" dirty="0" err="1" smtClean="0"/>
              <a:t>examples</a:t>
            </a:r>
            <a:r>
              <a:rPr lang="hu-HU" dirty="0" smtClean="0"/>
              <a:t> </a:t>
            </a:r>
            <a:r>
              <a:rPr lang="hu-HU" dirty="0" err="1" smtClean="0"/>
              <a:t>available</a:t>
            </a:r>
            <a:r>
              <a:rPr lang="hu-HU" dirty="0" smtClean="0"/>
              <a:t> here: </a:t>
            </a:r>
            <a:r>
              <a:rPr lang="hu-HU" dirty="0" smtClean="0">
                <a:hlinkClick r:id="rId2"/>
              </a:rPr>
              <a:t>http</a:t>
            </a:r>
            <a:r>
              <a:rPr lang="hu-HU" dirty="0">
                <a:hlinkClick r:id="rId2"/>
              </a:rPr>
              <a:t>://bost.ocks.org/mike/simplify</a:t>
            </a:r>
            <a:r>
              <a:rPr lang="hu-HU" dirty="0" smtClean="0">
                <a:hlinkClick r:id="rId2"/>
              </a:rPr>
              <a:t>/</a:t>
            </a:r>
            <a:endParaRPr lang="hu-HU" dirty="0" smtClean="0"/>
          </a:p>
          <a:p>
            <a:r>
              <a:rPr lang="hu-HU" dirty="0">
                <a:hlinkClick r:id="rId3"/>
              </a:rPr>
              <a:t>https://www.jasondavies.com/simplify</a:t>
            </a:r>
            <a:r>
              <a:rPr lang="hu-HU" dirty="0" smtClean="0">
                <a:hlinkClick r:id="rId3"/>
              </a:rPr>
              <a:t>/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1273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Roads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Poly</a:t>
            </a:r>
            <a:r>
              <a:rPr lang="hu-HU" u="sng" dirty="0" err="1" smtClean="0"/>
              <a:t>line</a:t>
            </a:r>
            <a:r>
              <a:rPr lang="hu-HU" dirty="0" smtClean="0"/>
              <a:t> </a:t>
            </a:r>
            <a:r>
              <a:rPr lang="hu-HU" dirty="0" err="1" smtClean="0"/>
              <a:t>simplification</a:t>
            </a:r>
            <a:endParaRPr lang="hu-HU" dirty="0" smtClean="0"/>
          </a:p>
          <a:p>
            <a:pPr lvl="1"/>
            <a:r>
              <a:rPr lang="hu-HU" dirty="0" err="1" smtClean="0"/>
              <a:t>Selection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categories</a:t>
            </a:r>
            <a:r>
              <a:rPr lang="hu-HU" dirty="0" smtClean="0"/>
              <a:t> (</a:t>
            </a:r>
            <a:r>
              <a:rPr lang="hu-HU" dirty="0" err="1" smtClean="0"/>
              <a:t>importance</a:t>
            </a:r>
            <a:r>
              <a:rPr lang="hu-HU" dirty="0" smtClean="0"/>
              <a:t>)</a:t>
            </a:r>
          </a:p>
          <a:p>
            <a:pPr lvl="1"/>
            <a:r>
              <a:rPr lang="hu-HU" dirty="0" err="1" smtClean="0"/>
              <a:t>Selection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average</a:t>
            </a:r>
            <a:r>
              <a:rPr lang="hu-HU" dirty="0" smtClean="0"/>
              <a:t> </a:t>
            </a:r>
            <a:r>
              <a:rPr lang="hu-HU" dirty="0" err="1" smtClean="0"/>
              <a:t>traffic</a:t>
            </a:r>
            <a:endParaRPr lang="hu-HU" dirty="0" smtClean="0"/>
          </a:p>
          <a:p>
            <a:pPr lvl="1"/>
            <a:r>
              <a:rPr lang="hu-HU" dirty="0" smtClean="0"/>
              <a:t>…</a:t>
            </a:r>
          </a:p>
          <a:p>
            <a:pPr lvl="1"/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no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categories</a:t>
            </a:r>
            <a:r>
              <a:rPr lang="hu-HU" dirty="0"/>
              <a:t> </a:t>
            </a:r>
            <a:r>
              <a:rPr lang="hu-HU" dirty="0" smtClean="0"/>
              <a:t>an </a:t>
            </a:r>
            <a:r>
              <a:rPr lang="hu-HU" dirty="0" err="1" smtClean="0"/>
              <a:t>example</a:t>
            </a:r>
            <a:r>
              <a:rPr lang="hu-HU" dirty="0" smtClean="0"/>
              <a:t> is here:</a:t>
            </a:r>
          </a:p>
          <a:p>
            <a:pPr lvl="1"/>
            <a:r>
              <a:rPr lang="hu-HU" dirty="0">
                <a:hlinkClick r:id="rId2"/>
              </a:rPr>
              <a:t>http://</a:t>
            </a:r>
            <a:r>
              <a:rPr lang="hu-HU" dirty="0" smtClean="0">
                <a:hlinkClick r:id="rId2"/>
              </a:rPr>
              <a:t>www.cartogis.org/docs/proceedings/2012/Brewer_etal_AutoCarto2012.pdf</a:t>
            </a:r>
            <a:endParaRPr lang="hu-HU" dirty="0" smtClean="0"/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58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Railways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categories</a:t>
            </a:r>
            <a:endParaRPr lang="hu-HU" dirty="0" smtClean="0"/>
          </a:p>
          <a:p>
            <a:pPr lvl="1"/>
            <a:r>
              <a:rPr lang="hu-HU" dirty="0" smtClean="0"/>
              <a:t>International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national</a:t>
            </a:r>
            <a:r>
              <a:rPr lang="hu-HU" dirty="0" smtClean="0"/>
              <a:t> </a:t>
            </a:r>
            <a:r>
              <a:rPr lang="hu-HU" dirty="0" err="1" smtClean="0"/>
              <a:t>traffic</a:t>
            </a:r>
            <a:endParaRPr lang="hu-HU" dirty="0"/>
          </a:p>
          <a:p>
            <a:pPr lvl="1"/>
            <a:r>
              <a:rPr lang="hu-HU" dirty="0" err="1" smtClean="0"/>
              <a:t>Rail-gauge</a:t>
            </a:r>
            <a:r>
              <a:rPr lang="hu-HU" dirty="0" smtClean="0"/>
              <a:t> (</a:t>
            </a:r>
            <a:r>
              <a:rPr lang="hu-HU" dirty="0" err="1" smtClean="0"/>
              <a:t>Distance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rails</a:t>
            </a:r>
            <a:r>
              <a:rPr lang="hu-HU" dirty="0" smtClean="0"/>
              <a:t>)</a:t>
            </a:r>
          </a:p>
          <a:p>
            <a:pPr lvl="1"/>
            <a:r>
              <a:rPr lang="hu-HU" dirty="0" err="1"/>
              <a:t>Used</a:t>
            </a:r>
            <a:r>
              <a:rPr lang="hu-HU" dirty="0"/>
              <a:t>/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 smtClean="0"/>
              <a:t>used</a:t>
            </a:r>
            <a:r>
              <a:rPr lang="hu-HU" dirty="0" smtClean="0"/>
              <a:t> (</a:t>
            </a:r>
            <a:r>
              <a:rPr lang="hu-HU" dirty="0" err="1" smtClean="0"/>
              <a:t>closed</a:t>
            </a:r>
            <a:r>
              <a:rPr lang="hu-HU" dirty="0" smtClean="0"/>
              <a:t>)</a:t>
            </a:r>
          </a:p>
          <a:p>
            <a:pPr lvl="1"/>
            <a:r>
              <a:rPr lang="hu-HU" dirty="0" err="1" smtClean="0"/>
              <a:t>Normal</a:t>
            </a:r>
            <a:r>
              <a:rPr lang="hu-HU" dirty="0" smtClean="0"/>
              <a:t> </a:t>
            </a:r>
            <a:r>
              <a:rPr lang="hu-HU" dirty="0" err="1" smtClean="0"/>
              <a:t>railways</a:t>
            </a:r>
            <a:r>
              <a:rPr lang="hu-HU" dirty="0" smtClean="0"/>
              <a:t>, </a:t>
            </a:r>
            <a:r>
              <a:rPr lang="hu-HU" dirty="0" err="1" smtClean="0"/>
              <a:t>Suburban</a:t>
            </a:r>
            <a:r>
              <a:rPr lang="hu-HU" dirty="0" smtClean="0"/>
              <a:t> </a:t>
            </a:r>
            <a:r>
              <a:rPr lang="hu-HU" dirty="0" err="1" smtClean="0"/>
              <a:t>railway</a:t>
            </a:r>
            <a:r>
              <a:rPr lang="hu-HU" dirty="0" smtClean="0"/>
              <a:t>, </a:t>
            </a:r>
            <a:r>
              <a:rPr lang="hu-HU" dirty="0" err="1" smtClean="0"/>
              <a:t>tram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endParaRPr lang="hu-HU" dirty="0"/>
          </a:p>
          <a:p>
            <a:pPr marL="365760" lvl="1" indent="0">
              <a:buNone/>
            </a:pPr>
            <a:endParaRPr lang="hu-HU" dirty="0" smtClean="0"/>
          </a:p>
          <a:p>
            <a:r>
              <a:rPr lang="hu-HU" dirty="0" err="1" smtClean="0"/>
              <a:t>Smoothing</a:t>
            </a:r>
            <a:r>
              <a:rPr lang="hu-HU" dirty="0" smtClean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149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Buildings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Selection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grouping</a:t>
            </a:r>
            <a:r>
              <a:rPr lang="hu-HU" dirty="0" smtClean="0"/>
              <a:t>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err="1" smtClean="0"/>
              <a:t>Amalgamation</a:t>
            </a:r>
            <a:endParaRPr lang="hu-HU" dirty="0" smtClean="0"/>
          </a:p>
          <a:p>
            <a:r>
              <a:rPr lang="hu-HU" dirty="0" err="1" smtClean="0"/>
              <a:t>Enhancement</a:t>
            </a:r>
            <a:r>
              <a:rPr lang="hu-HU" dirty="0" smtClean="0"/>
              <a:t> of </a:t>
            </a:r>
            <a:r>
              <a:rPr lang="hu-HU" dirty="0" err="1" smtClean="0"/>
              <a:t>important</a:t>
            </a:r>
            <a:r>
              <a:rPr lang="hu-HU" dirty="0" smtClean="0"/>
              <a:t> building</a:t>
            </a:r>
          </a:p>
          <a:p>
            <a:r>
              <a:rPr lang="hu-HU" dirty="0" err="1" smtClean="0"/>
              <a:t>Displacement</a:t>
            </a:r>
            <a:r>
              <a:rPr lang="hu-HU" dirty="0" smtClean="0"/>
              <a:t> (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each</a:t>
            </a:r>
            <a:r>
              <a:rPr lang="hu-HU" dirty="0" smtClean="0"/>
              <a:t> </a:t>
            </a:r>
            <a:r>
              <a:rPr lang="hu-HU" dirty="0" err="1" smtClean="0"/>
              <a:t>others</a:t>
            </a:r>
            <a:r>
              <a:rPr lang="hu-HU" dirty="0" smtClean="0"/>
              <a:t>,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roads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Collapse-</a:t>
            </a:r>
            <a:r>
              <a:rPr lang="hu-HU" dirty="0" smtClean="0"/>
              <a:t>&gt; </a:t>
            </a:r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symbol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33772" r="52161" b="26535"/>
          <a:stretch/>
        </p:blipFill>
        <p:spPr bwMode="auto">
          <a:xfrm>
            <a:off x="2339752" y="3821324"/>
            <a:ext cx="4219074" cy="290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41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Land</a:t>
            </a:r>
            <a:r>
              <a:rPr lang="hu-HU" dirty="0" smtClean="0"/>
              <a:t> </a:t>
            </a:r>
            <a:r>
              <a:rPr lang="hu-HU" dirty="0" err="1" smtClean="0"/>
              <a:t>cover</a:t>
            </a:r>
            <a:r>
              <a:rPr lang="hu-HU" dirty="0" smtClean="0"/>
              <a:t> (</a:t>
            </a:r>
            <a:r>
              <a:rPr lang="hu-HU" dirty="0" err="1" smtClean="0"/>
              <a:t>poygons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Polygon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err="1" smtClean="0">
                <a:sym typeface="Wingdings" panose="05000000000000000000" pitchFamily="2" charset="2"/>
              </a:rPr>
              <a:t>Polyline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simplification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Topology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preserving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Amalgamation</a:t>
            </a:r>
            <a:endParaRPr lang="hu-HU" dirty="0" smtClean="0">
              <a:sym typeface="Wingdings" panose="05000000000000000000" pitchFamily="2" charset="2"/>
            </a:endParaRPr>
          </a:p>
          <a:p>
            <a:endParaRPr lang="hu-HU" dirty="0">
              <a:sym typeface="Wingdings" panose="05000000000000000000" pitchFamily="2" charset="2"/>
            </a:endParaRPr>
          </a:p>
          <a:p>
            <a:r>
              <a:rPr lang="hu-HU" dirty="0" smtClean="0">
                <a:sym typeface="Wingdings" panose="05000000000000000000" pitchFamily="2" charset="2"/>
              </a:rPr>
              <a:t>European free </a:t>
            </a:r>
            <a:r>
              <a:rPr lang="hu-HU" dirty="0" err="1" smtClean="0">
                <a:sym typeface="Wingdings" panose="05000000000000000000" pitchFamily="2" charset="2"/>
              </a:rPr>
              <a:t>land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cover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dataset</a:t>
            </a:r>
            <a:r>
              <a:rPr lang="hu-HU" dirty="0" smtClean="0">
                <a:sym typeface="Wingdings" panose="05000000000000000000" pitchFamily="2" charset="2"/>
              </a:rPr>
              <a:t>: CORINE 2000 and 2006.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46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Land</a:t>
            </a:r>
            <a:r>
              <a:rPr lang="hu-HU" dirty="0" smtClean="0"/>
              <a:t> </a:t>
            </a:r>
            <a:r>
              <a:rPr lang="hu-HU" dirty="0" err="1" smtClean="0"/>
              <a:t>cover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4" t="19353" r="6724" b="9594"/>
          <a:stretch/>
        </p:blipFill>
        <p:spPr bwMode="auto">
          <a:xfrm>
            <a:off x="80210" y="1484784"/>
            <a:ext cx="9063790" cy="519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406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Fundamental</a:t>
            </a:r>
            <a:r>
              <a:rPr lang="hu-HU" dirty="0" smtClean="0"/>
              <a:t> </a:t>
            </a:r>
            <a:r>
              <a:rPr lang="hu-HU" dirty="0" err="1" smtClean="0"/>
              <a:t>operations</a:t>
            </a:r>
            <a:r>
              <a:rPr lang="hu-HU" dirty="0" smtClean="0"/>
              <a:t> of </a:t>
            </a:r>
            <a:r>
              <a:rPr lang="hu-HU" dirty="0" err="1" smtClean="0"/>
              <a:t>generalization</a:t>
            </a:r>
            <a:r>
              <a:rPr lang="hu-HU" dirty="0" smtClean="0"/>
              <a:t>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err="1" smtClean="0">
                <a:sym typeface="Wingdings" panose="05000000000000000000" pitchFamily="2" charset="2"/>
              </a:rPr>
              <a:t>How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to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generalize</a:t>
            </a:r>
            <a:r>
              <a:rPr lang="hu-HU" dirty="0" smtClean="0">
                <a:sym typeface="Wingdings" panose="05000000000000000000" pitchFamily="2" charset="2"/>
              </a:rPr>
              <a:t>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Types</a:t>
            </a:r>
            <a:r>
              <a:rPr lang="hu-HU" dirty="0" smtClean="0"/>
              <a:t> of </a:t>
            </a:r>
            <a:r>
              <a:rPr lang="hu-HU" dirty="0" err="1" smtClean="0"/>
              <a:t>generalization</a:t>
            </a:r>
            <a:r>
              <a:rPr lang="hu-HU" dirty="0" smtClean="0"/>
              <a:t> </a:t>
            </a:r>
            <a:r>
              <a:rPr lang="hu-HU" dirty="0" err="1" smtClean="0"/>
              <a:t>operations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vector</a:t>
            </a:r>
            <a:r>
              <a:rPr lang="hu-HU" dirty="0" smtClean="0"/>
              <a:t> and </a:t>
            </a:r>
            <a:r>
              <a:rPr lang="hu-HU" dirty="0" err="1" smtClean="0"/>
              <a:t>raster</a:t>
            </a:r>
            <a:r>
              <a:rPr lang="hu-HU" dirty="0" smtClean="0"/>
              <a:t>  </a:t>
            </a:r>
            <a:r>
              <a:rPr lang="hu-HU" dirty="0" err="1" smtClean="0"/>
              <a:t>processig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fundamentally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.</a:t>
            </a:r>
          </a:p>
          <a:p>
            <a:r>
              <a:rPr lang="hu-HU" u="sng" dirty="0" err="1" smtClean="0"/>
              <a:t>Vector-based</a:t>
            </a:r>
            <a:r>
              <a:rPr lang="hu-HU" u="sng" dirty="0" smtClean="0"/>
              <a:t>:</a:t>
            </a:r>
            <a:r>
              <a:rPr lang="hu-HU" dirty="0" smtClean="0"/>
              <a:t> XY </a:t>
            </a:r>
            <a:r>
              <a:rPr lang="hu-HU" dirty="0" err="1" smtClean="0"/>
              <a:t>based</a:t>
            </a:r>
            <a:r>
              <a:rPr lang="hu-HU" dirty="0" smtClean="0"/>
              <a:t>, more </a:t>
            </a:r>
            <a:r>
              <a:rPr lang="hu-HU" dirty="0" err="1" smtClean="0"/>
              <a:t>complex</a:t>
            </a:r>
            <a:r>
              <a:rPr lang="hu-HU" dirty="0" smtClean="0"/>
              <a:t> </a:t>
            </a:r>
            <a:r>
              <a:rPr lang="hu-HU" dirty="0" err="1" smtClean="0"/>
              <a:t>searching</a:t>
            </a:r>
            <a:r>
              <a:rPr lang="hu-HU" dirty="0" smtClean="0"/>
              <a:t> </a:t>
            </a:r>
            <a:r>
              <a:rPr lang="hu-HU" dirty="0" err="1" smtClean="0"/>
              <a:t>strategies</a:t>
            </a:r>
            <a:r>
              <a:rPr lang="hu-HU" dirty="0" smtClean="0"/>
              <a:t>.</a:t>
            </a:r>
          </a:p>
          <a:p>
            <a:r>
              <a:rPr lang="hu-HU" u="sng" dirty="0" err="1" smtClean="0"/>
              <a:t>Raster-based</a:t>
            </a:r>
            <a:r>
              <a:rPr lang="hu-HU" u="sng" dirty="0" smtClean="0"/>
              <a:t>:</a:t>
            </a:r>
            <a:r>
              <a:rPr lang="hu-HU" dirty="0" smtClean="0"/>
              <a:t> </a:t>
            </a:r>
            <a:r>
              <a:rPr lang="hu-HU" dirty="0" err="1" smtClean="0"/>
              <a:t>proximity</a:t>
            </a:r>
            <a:r>
              <a:rPr lang="hu-HU" dirty="0" smtClean="0"/>
              <a:t> </a:t>
            </a:r>
            <a:r>
              <a:rPr lang="hu-HU" dirty="0" err="1" smtClean="0"/>
              <a:t>relationships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basis</a:t>
            </a:r>
            <a:r>
              <a:rPr lang="hu-HU" dirty="0" smtClean="0"/>
              <a:t>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95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Vector-based</a:t>
            </a:r>
            <a:r>
              <a:rPr lang="hu-HU" dirty="0" smtClean="0"/>
              <a:t> </a:t>
            </a:r>
            <a:r>
              <a:rPr lang="hu-HU" dirty="0" err="1" smtClean="0"/>
              <a:t>operations</a:t>
            </a:r>
            <a:r>
              <a:rPr lang="hu-HU" dirty="0" smtClean="0"/>
              <a:t> - </a:t>
            </a:r>
            <a:r>
              <a:rPr lang="hu-HU" dirty="0" err="1" smtClean="0"/>
              <a:t>Simplification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The most </a:t>
            </a:r>
            <a:r>
              <a:rPr lang="hu-HU" dirty="0" err="1" smtClean="0"/>
              <a:t>commonly</a:t>
            </a:r>
            <a:r>
              <a:rPr lang="hu-HU" dirty="0" smtClean="0"/>
              <a:t> </a:t>
            </a:r>
            <a:r>
              <a:rPr lang="hu-HU" dirty="0" err="1" smtClean="0"/>
              <a:t>used</a:t>
            </a:r>
            <a:r>
              <a:rPr lang="hu-HU" dirty="0" smtClean="0"/>
              <a:t> operator</a:t>
            </a:r>
          </a:p>
          <a:p>
            <a:r>
              <a:rPr lang="hu-HU" dirty="0" err="1" smtClean="0"/>
              <a:t>Selecting</a:t>
            </a:r>
            <a:r>
              <a:rPr lang="hu-HU" dirty="0" smtClean="0"/>
              <a:t> </a:t>
            </a:r>
            <a:r>
              <a:rPr lang="hu-HU" dirty="0" err="1" smtClean="0"/>
              <a:t>critical</a:t>
            </a:r>
            <a:r>
              <a:rPr lang="hu-HU" dirty="0" smtClean="0"/>
              <a:t>/</a:t>
            </a:r>
            <a:r>
              <a:rPr lang="hu-HU" dirty="0" err="1" smtClean="0"/>
              <a:t>significant</a:t>
            </a:r>
            <a:r>
              <a:rPr lang="hu-HU" dirty="0" smtClean="0"/>
              <a:t> </a:t>
            </a:r>
            <a:r>
              <a:rPr lang="hu-HU" dirty="0" err="1"/>
              <a:t>points</a:t>
            </a:r>
            <a:endParaRPr lang="hu-HU" dirty="0"/>
          </a:p>
          <a:p>
            <a:r>
              <a:rPr lang="hu-HU" dirty="0" err="1" smtClean="0"/>
              <a:t>Deleting</a:t>
            </a:r>
            <a:r>
              <a:rPr lang="hu-HU" dirty="0" smtClean="0"/>
              <a:t> </a:t>
            </a:r>
            <a:r>
              <a:rPr lang="hu-HU" dirty="0" err="1" smtClean="0"/>
              <a:t>unnecessary</a:t>
            </a:r>
            <a:r>
              <a:rPr lang="hu-HU" dirty="0" smtClean="0"/>
              <a:t> </a:t>
            </a:r>
            <a:r>
              <a:rPr lang="hu-HU" dirty="0" err="1" smtClean="0"/>
              <a:t>coordinates</a:t>
            </a:r>
            <a:endParaRPr lang="hu-HU" dirty="0" smtClean="0"/>
          </a:p>
          <a:p>
            <a:r>
              <a:rPr lang="hu-HU" dirty="0" err="1" smtClean="0"/>
              <a:t>Keeping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geometry</a:t>
            </a:r>
            <a:r>
              <a:rPr lang="hu-HU" dirty="0" smtClean="0"/>
              <a:t> </a:t>
            </a:r>
            <a:r>
              <a:rPr lang="hu-HU" dirty="0" err="1" smtClean="0"/>
              <a:t>while</a:t>
            </a:r>
            <a:r>
              <a:rPr lang="hu-HU" dirty="0" smtClean="0"/>
              <a:t> </a:t>
            </a:r>
            <a:r>
              <a:rPr lang="hu-HU" dirty="0" err="1" smtClean="0"/>
              <a:t>eliminating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maximum </a:t>
            </a:r>
            <a:r>
              <a:rPr lang="hu-HU" dirty="0" err="1" smtClean="0"/>
              <a:t>number</a:t>
            </a:r>
            <a:r>
              <a:rPr lang="hu-HU" dirty="0" smtClean="0"/>
              <a:t> of </a:t>
            </a:r>
            <a:r>
              <a:rPr lang="hu-HU" dirty="0" err="1" smtClean="0"/>
              <a:t>coordinates</a:t>
            </a:r>
            <a:endParaRPr lang="hu-HU" dirty="0" smtClean="0"/>
          </a:p>
          <a:p>
            <a:r>
              <a:rPr lang="hu-HU" dirty="0" err="1" smtClean="0"/>
              <a:t>Classification</a:t>
            </a:r>
            <a:endParaRPr lang="hu-HU" dirty="0" smtClean="0"/>
          </a:p>
          <a:p>
            <a:pPr lvl="1"/>
            <a:r>
              <a:rPr lang="hu-HU" dirty="0" err="1" smtClean="0"/>
              <a:t>Examples</a:t>
            </a:r>
            <a:r>
              <a:rPr lang="hu-HU" dirty="0"/>
              <a:t>: </a:t>
            </a:r>
            <a:r>
              <a:rPr lang="hu-HU" dirty="0">
                <a:hlinkClick r:id="rId2"/>
              </a:rPr>
              <a:t>http://</a:t>
            </a:r>
            <a:r>
              <a:rPr lang="hu-HU" dirty="0" smtClean="0">
                <a:hlinkClick r:id="rId2"/>
              </a:rPr>
              <a:t>www.codeproject.com/Articles/114797/Polyline-Simplification#headingNP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8580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Classification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D:\oktatas\automation_in_cart_gen\kepek\slocum\slocum_scale_gen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47490" r="50718" b="2"/>
          <a:stretch/>
        </p:blipFill>
        <p:spPr bwMode="auto">
          <a:xfrm>
            <a:off x="323528" y="1536010"/>
            <a:ext cx="7671185" cy="589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5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Nth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6429518" cy="4690517"/>
          </a:xfrm>
        </p:spPr>
      </p:pic>
    </p:spTree>
    <p:extLst>
      <p:ext uri="{BB962C8B-B14F-4D97-AF65-F5344CB8AC3E}">
        <p14:creationId xmlns:p14="http://schemas.microsoft.com/office/powerpoint/2010/main" val="372671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eotr_Badacsony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-3500438"/>
            <a:ext cx="8786812" cy="1102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OTR10_szikla_kofol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878681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525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Nth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5" t="21474" r="-959" b="8540"/>
          <a:stretch/>
        </p:blipFill>
        <p:spPr bwMode="auto">
          <a:xfrm>
            <a:off x="-252536" y="1738420"/>
            <a:ext cx="9913674" cy="511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Code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nthPoint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epsilon</a:t>
            </a:r>
            <a:r>
              <a:rPr lang="hu-HU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): 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[x,y], 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epsilon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Tolerance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hu-HU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hu-HU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firstPoint</a:t>
            </a:r>
            <a:r>
              <a:rPr lang="hu-HU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hu-HU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r>
              <a:rPr lang="hu-HU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[0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lastPoint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[len(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)-1]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</a:t>
            </a:r>
            <a:r>
              <a:rPr lang="hu-HU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=[] 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#New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</a:t>
            </a:r>
            <a:endParaRPr lang="hu-HU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len(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)&lt;4: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endParaRPr lang="hu-H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rs.append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firstPoint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range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(0,len(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)-1,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epsilon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rs.append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points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[i])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rs.append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lastPoint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</a:p>
          <a:p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hu-HU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</a:t>
            </a:r>
            <a:endParaRPr lang="hu-H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62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Radial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00808"/>
            <a:ext cx="4824536" cy="4729937"/>
          </a:xfrm>
        </p:spPr>
      </p:pic>
    </p:spTree>
    <p:extLst>
      <p:ext uri="{BB962C8B-B14F-4D97-AF65-F5344CB8AC3E}">
        <p14:creationId xmlns:p14="http://schemas.microsoft.com/office/powerpoint/2010/main" val="38343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Radial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first and last points are always kept.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the first point as the key point.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the point after the key point as the test point.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the distance between the key point and the test point is less than the tolerance eliminate the test point, and restart at step 3.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the distance between the key point and the test point is greater than the tolerance set the new key point to the current test point and restart at step 3.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Continue this algorithm until the second from last point is the key point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05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Perpendicular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78" y="1600200"/>
            <a:ext cx="3938393" cy="4495800"/>
          </a:xfrm>
        </p:spPr>
      </p:pic>
    </p:spTree>
    <p:extLst>
      <p:ext uri="{BB962C8B-B14F-4D97-AF65-F5344CB8AC3E}">
        <p14:creationId xmlns:p14="http://schemas.microsoft.com/office/powerpoint/2010/main" val="298289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Code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err="1"/>
              <a:t>def</a:t>
            </a:r>
            <a:r>
              <a:rPr lang="hu-HU" dirty="0"/>
              <a:t> </a:t>
            </a:r>
            <a:r>
              <a:rPr lang="hu-HU" dirty="0" err="1"/>
              <a:t>findperpendicularDistance</a:t>
            </a:r>
            <a:r>
              <a:rPr lang="hu-HU" dirty="0"/>
              <a:t>(p1,p2,p3</a:t>
            </a:r>
            <a:r>
              <a:rPr lang="hu-HU" dirty="0" smtClean="0"/>
              <a:t>):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#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Calculate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perpendicular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distance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u-HU" dirty="0"/>
              <a:t>    </a:t>
            </a:r>
            <a:r>
              <a:rPr lang="hu-HU" dirty="0" err="1"/>
              <a:t>if</a:t>
            </a:r>
            <a:r>
              <a:rPr lang="hu-HU" dirty="0"/>
              <a:t> p3[0]==p1[0]:</a:t>
            </a:r>
          </a:p>
          <a:p>
            <a:r>
              <a:rPr lang="hu-HU" dirty="0"/>
              <a:t>        </a:t>
            </a:r>
            <a:r>
              <a:rPr lang="hu-HU" dirty="0" err="1"/>
              <a:t>slope</a:t>
            </a:r>
            <a:r>
              <a:rPr lang="hu-HU" dirty="0"/>
              <a:t>=(p3[1]-p1[1])/</a:t>
            </a:r>
            <a:r>
              <a:rPr lang="hu-HU" dirty="0" smtClean="0"/>
              <a:t>0.000001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#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Cannot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divide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</a:rPr>
              <a:t>by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 0</a:t>
            </a:r>
            <a:endParaRPr lang="hu-HU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u-HU" dirty="0"/>
              <a:t>    </a:t>
            </a:r>
            <a:r>
              <a:rPr lang="hu-HU" dirty="0" err="1"/>
              <a:t>else</a:t>
            </a:r>
            <a:r>
              <a:rPr lang="hu-HU" dirty="0"/>
              <a:t>:</a:t>
            </a:r>
          </a:p>
          <a:p>
            <a:r>
              <a:rPr lang="hu-HU" dirty="0"/>
              <a:t>        </a:t>
            </a:r>
            <a:r>
              <a:rPr lang="hu-HU" dirty="0" err="1"/>
              <a:t>slope</a:t>
            </a:r>
            <a:r>
              <a:rPr lang="hu-HU" dirty="0"/>
              <a:t>=(p3[1]-p1[1])/(p3[0]-p1[0])</a:t>
            </a:r>
          </a:p>
          <a:p>
            <a:r>
              <a:rPr lang="hu-HU" dirty="0"/>
              <a:t>    </a:t>
            </a:r>
          </a:p>
          <a:p>
            <a:r>
              <a:rPr lang="hu-HU" dirty="0"/>
              <a:t>    </a:t>
            </a:r>
            <a:r>
              <a:rPr lang="hu-HU" dirty="0" err="1"/>
              <a:t>intercept</a:t>
            </a:r>
            <a:r>
              <a:rPr lang="hu-HU" dirty="0"/>
              <a:t> = p1[1] - (</a:t>
            </a:r>
            <a:r>
              <a:rPr lang="hu-HU" dirty="0" err="1"/>
              <a:t>slope</a:t>
            </a:r>
            <a:r>
              <a:rPr lang="hu-HU" dirty="0"/>
              <a:t> * p1[0])</a:t>
            </a:r>
          </a:p>
          <a:p>
            <a:r>
              <a:rPr lang="hu-HU" dirty="0"/>
              <a:t>    </a:t>
            </a:r>
            <a:r>
              <a:rPr lang="hu-HU" dirty="0" err="1"/>
              <a:t>result</a:t>
            </a:r>
            <a:r>
              <a:rPr lang="hu-HU" dirty="0"/>
              <a:t> = </a:t>
            </a:r>
            <a:r>
              <a:rPr lang="hu-HU" dirty="0" err="1"/>
              <a:t>abs</a:t>
            </a:r>
            <a:r>
              <a:rPr lang="hu-HU" dirty="0"/>
              <a:t>(</a:t>
            </a:r>
            <a:r>
              <a:rPr lang="hu-HU" dirty="0" err="1"/>
              <a:t>slope</a:t>
            </a:r>
            <a:r>
              <a:rPr lang="hu-HU" dirty="0"/>
              <a:t> * p2[0] - p2[1] + </a:t>
            </a:r>
            <a:r>
              <a:rPr lang="hu-HU" dirty="0" err="1"/>
              <a:t>intercept</a:t>
            </a:r>
            <a:r>
              <a:rPr lang="hu-HU" dirty="0"/>
              <a:t>) / </a:t>
            </a:r>
            <a:r>
              <a:rPr lang="hu-HU" dirty="0" err="1"/>
              <a:t>math.sqrt</a:t>
            </a:r>
            <a:r>
              <a:rPr lang="hu-HU" dirty="0"/>
              <a:t>((</a:t>
            </a:r>
            <a:r>
              <a:rPr lang="hu-HU" dirty="0" err="1"/>
              <a:t>slope</a:t>
            </a:r>
            <a:r>
              <a:rPr lang="hu-HU" dirty="0"/>
              <a:t>**2)+1</a:t>
            </a:r>
            <a:r>
              <a:rPr lang="hu-HU" dirty="0" smtClean="0"/>
              <a:t>)</a:t>
            </a:r>
            <a:endParaRPr lang="hu-HU" dirty="0"/>
          </a:p>
          <a:p>
            <a:r>
              <a:rPr lang="hu-HU" dirty="0"/>
              <a:t>    </a:t>
            </a:r>
            <a:r>
              <a:rPr lang="hu-HU" dirty="0" err="1"/>
              <a:t>return</a:t>
            </a:r>
            <a:r>
              <a:rPr lang="hu-HU" dirty="0"/>
              <a:t> </a:t>
            </a:r>
            <a:r>
              <a:rPr lang="hu-HU" dirty="0" err="1"/>
              <a:t>result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6394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Code</a:t>
            </a:r>
            <a:r>
              <a:rPr lang="hu-HU" dirty="0" smtClean="0"/>
              <a:t> 2.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def</a:t>
            </a:r>
            <a:r>
              <a:rPr lang="en-US" dirty="0"/>
              <a:t> </a:t>
            </a:r>
            <a:r>
              <a:rPr lang="en-US" dirty="0" err="1"/>
              <a:t>perpendicularDistance</a:t>
            </a:r>
            <a:r>
              <a:rPr lang="en-US" dirty="0"/>
              <a:t>(</a:t>
            </a:r>
            <a:r>
              <a:rPr lang="en-US" dirty="0" err="1"/>
              <a:t>points,epsilon</a:t>
            </a:r>
            <a:r>
              <a:rPr lang="en-US" dirty="0"/>
              <a:t>):</a:t>
            </a:r>
          </a:p>
          <a:p>
            <a:pPr lvl="1"/>
            <a:r>
              <a:rPr lang="en-US" dirty="0" err="1" smtClean="0"/>
              <a:t>rs</a:t>
            </a:r>
            <a:r>
              <a:rPr lang="en-US" dirty="0"/>
              <a:t>=[]</a:t>
            </a:r>
          </a:p>
          <a:p>
            <a:pPr lvl="1"/>
            <a:r>
              <a:rPr lang="en-US" dirty="0" smtClean="0"/>
              <a:t>key=0</a:t>
            </a:r>
            <a:endParaRPr lang="en-US" dirty="0"/>
          </a:p>
          <a:p>
            <a:pPr lvl="1"/>
            <a:r>
              <a:rPr lang="en-US" dirty="0" err="1" smtClean="0"/>
              <a:t>firstPoint</a:t>
            </a:r>
            <a:r>
              <a:rPr lang="en-US" dirty="0" smtClean="0"/>
              <a:t>=points[0</a:t>
            </a:r>
            <a:r>
              <a:rPr lang="en-US" dirty="0"/>
              <a:t>]</a:t>
            </a:r>
          </a:p>
          <a:p>
            <a:pPr lvl="1"/>
            <a:r>
              <a:rPr lang="en-US" dirty="0" err="1" smtClean="0"/>
              <a:t>lastPoint</a:t>
            </a:r>
            <a:r>
              <a:rPr lang="en-US" dirty="0" smtClean="0"/>
              <a:t>=points[</a:t>
            </a:r>
            <a:r>
              <a:rPr lang="en-US" dirty="0" err="1" smtClean="0"/>
              <a:t>len</a:t>
            </a:r>
            <a:r>
              <a:rPr lang="en-US" dirty="0" smtClean="0"/>
              <a:t>(points)-</a:t>
            </a:r>
            <a:r>
              <a:rPr lang="en-US" dirty="0"/>
              <a:t>1</a:t>
            </a:r>
            <a:r>
              <a:rPr lang="en-US" dirty="0" smtClean="0"/>
              <a:t>]</a:t>
            </a:r>
            <a:endParaRPr lang="en-US" dirty="0"/>
          </a:p>
          <a:p>
            <a:pPr lvl="1"/>
            <a:r>
              <a:rPr lang="en-US" dirty="0" smtClean="0"/>
              <a:t>if </a:t>
            </a:r>
            <a:r>
              <a:rPr lang="en-US" dirty="0" err="1"/>
              <a:t>len</a:t>
            </a:r>
            <a:r>
              <a:rPr lang="en-US" dirty="0"/>
              <a:t>(points)&lt;4: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return </a:t>
            </a:r>
            <a:r>
              <a:rPr lang="en-US" dirty="0"/>
              <a:t>points</a:t>
            </a:r>
          </a:p>
          <a:p>
            <a:pPr lvl="1"/>
            <a:r>
              <a:rPr lang="en-US" dirty="0" smtClean="0"/>
              <a:t>else</a:t>
            </a:r>
            <a:r>
              <a:rPr lang="en-US" dirty="0"/>
              <a:t>:</a:t>
            </a:r>
          </a:p>
          <a:p>
            <a:pPr lvl="2"/>
            <a:r>
              <a:rPr lang="nn-NO" dirty="0" smtClean="0"/>
              <a:t>for </a:t>
            </a:r>
            <a:r>
              <a:rPr lang="hu-HU" dirty="0" smtClean="0"/>
              <a:t>i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range</a:t>
            </a:r>
            <a:r>
              <a:rPr lang="hu-HU" dirty="0" smtClean="0"/>
              <a:t>(1,</a:t>
            </a:r>
            <a:r>
              <a:rPr lang="en-US" dirty="0" err="1" smtClean="0"/>
              <a:t>len</a:t>
            </a:r>
            <a:r>
              <a:rPr lang="en-US" dirty="0" smtClean="0"/>
              <a:t>(points</a:t>
            </a:r>
            <a:r>
              <a:rPr lang="en-US" dirty="0"/>
              <a:t>)-1</a:t>
            </a:r>
            <a:r>
              <a:rPr lang="hu-HU" dirty="0" smtClean="0"/>
              <a:t>):</a:t>
            </a:r>
          </a:p>
          <a:p>
            <a:pPr lvl="3"/>
            <a:r>
              <a:rPr lang="hu-HU" dirty="0" smtClean="0"/>
              <a:t>D=</a:t>
            </a:r>
            <a:r>
              <a:rPr lang="hu-HU" dirty="0" err="1" smtClean="0"/>
              <a:t>findPerpendicularDistance</a:t>
            </a:r>
            <a:r>
              <a:rPr lang="hu-HU" dirty="0" smtClean="0"/>
              <a:t>(</a:t>
            </a:r>
            <a:r>
              <a:rPr lang="hu-HU" dirty="0" err="1" smtClean="0"/>
              <a:t>points</a:t>
            </a:r>
            <a:r>
              <a:rPr lang="hu-HU" dirty="0" smtClean="0"/>
              <a:t>[i],</a:t>
            </a:r>
            <a:r>
              <a:rPr lang="hu-HU" dirty="0" err="1" smtClean="0"/>
              <a:t>points</a:t>
            </a:r>
            <a:r>
              <a:rPr lang="hu-HU" dirty="0" smtClean="0"/>
              <a:t>[i-1,</a:t>
            </a:r>
            <a:r>
              <a:rPr lang="hu-HU" dirty="0" err="1" smtClean="0"/>
              <a:t>points</a:t>
            </a:r>
            <a:r>
              <a:rPr lang="hu-HU" dirty="0" smtClean="0"/>
              <a:t>[i+1])</a:t>
            </a:r>
          </a:p>
          <a:p>
            <a:pPr lvl="3"/>
            <a:r>
              <a:rPr lang="hu-HU" dirty="0" err="1" smtClean="0"/>
              <a:t>If</a:t>
            </a:r>
            <a:r>
              <a:rPr lang="hu-HU" dirty="0" smtClean="0"/>
              <a:t> D&lt;</a:t>
            </a:r>
            <a:r>
              <a:rPr lang="hu-HU" dirty="0" err="1" smtClean="0"/>
              <a:t>epsilon</a:t>
            </a:r>
            <a:r>
              <a:rPr lang="hu-HU" dirty="0" smtClean="0"/>
              <a:t>:</a:t>
            </a:r>
          </a:p>
          <a:p>
            <a:pPr lvl="4"/>
            <a:r>
              <a:rPr lang="hu-HU" dirty="0" smtClean="0"/>
              <a:t>del </a:t>
            </a:r>
            <a:r>
              <a:rPr lang="hu-HU" dirty="0" err="1" smtClean="0"/>
              <a:t>points</a:t>
            </a:r>
            <a:r>
              <a:rPr lang="hu-HU" dirty="0" smtClean="0"/>
              <a:t>[i]</a:t>
            </a:r>
          </a:p>
        </p:txBody>
      </p:sp>
    </p:spTree>
    <p:extLst>
      <p:ext uri="{BB962C8B-B14F-4D97-AF65-F5344CB8AC3E}">
        <p14:creationId xmlns:p14="http://schemas.microsoft.com/office/powerpoint/2010/main" val="28788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Jenk</a:t>
            </a:r>
            <a:r>
              <a:rPr lang="hu-HU" dirty="0" smtClean="0"/>
              <a:t>’s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Angular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 and </a:t>
            </a:r>
            <a:r>
              <a:rPr lang="hu-HU" dirty="0" err="1" smtClean="0"/>
              <a:t>distances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neighboring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r>
              <a:rPr lang="hu-HU" dirty="0" smtClean="0"/>
              <a:t> (</a:t>
            </a:r>
            <a:r>
              <a:rPr lang="hu-HU" dirty="0" err="1" smtClean="0"/>
              <a:t>in</a:t>
            </a:r>
            <a:r>
              <a:rPr lang="hu-HU" dirty="0" smtClean="0"/>
              <a:t> QGIS)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0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Jenk</a:t>
            </a:r>
            <a:r>
              <a:rPr lang="hu-HU" dirty="0" smtClean="0"/>
              <a:t>’s </a:t>
            </a:r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 t="21417" b="5855"/>
          <a:stretch/>
        </p:blipFill>
        <p:spPr bwMode="auto">
          <a:xfrm>
            <a:off x="179512" y="1700808"/>
            <a:ext cx="8687692" cy="470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7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Lang: 2 </a:t>
            </a:r>
            <a:r>
              <a:rPr lang="hu-HU" dirty="0" err="1" smtClean="0"/>
              <a:t>parameters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Look</a:t>
            </a:r>
            <a:r>
              <a:rPr lang="hu-HU" dirty="0" smtClean="0"/>
              <a:t> </a:t>
            </a:r>
            <a:r>
              <a:rPr lang="hu-HU" dirty="0" err="1" smtClean="0"/>
              <a:t>ahead</a:t>
            </a:r>
            <a:r>
              <a:rPr lang="hu-HU" dirty="0" smtClean="0"/>
              <a:t>, </a:t>
            </a:r>
            <a:r>
              <a:rPr lang="hu-HU" dirty="0" err="1" smtClean="0"/>
              <a:t>tolerance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75" y="1824037"/>
            <a:ext cx="3810000" cy="4048125"/>
          </a:xfrm>
        </p:spPr>
      </p:pic>
    </p:spTree>
    <p:extLst>
      <p:ext uri="{BB962C8B-B14F-4D97-AF65-F5344CB8AC3E}">
        <p14:creationId xmlns:p14="http://schemas.microsoft.com/office/powerpoint/2010/main" val="564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Topomaps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Switzerland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4" name="Picture 4" descr="http://www.dreampusher.com/aletsch-august2012/thumbnails/aletsch-aout2012-051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334000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30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Lang</a:t>
            </a:r>
            <a:endParaRPr lang="hu-H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 t="21110" b="6163"/>
          <a:stretch/>
        </p:blipFill>
        <p:spPr bwMode="auto">
          <a:xfrm>
            <a:off x="0" y="1556792"/>
            <a:ext cx="9144000" cy="494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48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/>
              <a:t>Select the first point as the key point.</a:t>
            </a:r>
          </a:p>
          <a:p>
            <a:r>
              <a:rPr lang="en-US" sz="4000" dirty="0"/>
              <a:t>Select the last point as the end point.</a:t>
            </a:r>
          </a:p>
          <a:p>
            <a:r>
              <a:rPr lang="en-US" sz="4000" dirty="0"/>
              <a:t>If there are no points between the key point and end point. </a:t>
            </a:r>
          </a:p>
          <a:p>
            <a:pPr lvl="1"/>
            <a:r>
              <a:rPr lang="en-US" sz="3000" dirty="0"/>
              <a:t>And if the end point is not the last point. </a:t>
            </a:r>
          </a:p>
          <a:p>
            <a:pPr lvl="2"/>
            <a:r>
              <a:rPr lang="en-US" sz="2800" dirty="0"/>
              <a:t>Make the end point the new key point.</a:t>
            </a:r>
          </a:p>
          <a:p>
            <a:pPr lvl="2"/>
            <a:r>
              <a:rPr lang="en-US" sz="2800" dirty="0"/>
              <a:t>Make the last point the new end point.</a:t>
            </a:r>
          </a:p>
          <a:p>
            <a:pPr lvl="2"/>
            <a:r>
              <a:rPr lang="en-US" sz="2800" dirty="0"/>
              <a:t>Restart step 3 using the new end point and key points.</a:t>
            </a:r>
          </a:p>
          <a:p>
            <a:pPr lvl="1"/>
            <a:r>
              <a:rPr lang="en-US" sz="3000" dirty="0"/>
              <a:t>And if the end point is the last point. </a:t>
            </a:r>
          </a:p>
          <a:p>
            <a:pPr lvl="2"/>
            <a:r>
              <a:rPr lang="en-US" sz="2800" dirty="0"/>
              <a:t>Exit the algorithm</a:t>
            </a:r>
          </a:p>
          <a:p>
            <a:r>
              <a:rPr lang="en-US" sz="4000" dirty="0"/>
              <a:t>If there are points between the key point and the end point. </a:t>
            </a:r>
          </a:p>
          <a:p>
            <a:pPr lvl="1"/>
            <a:r>
              <a:rPr lang="en-US" sz="3000" dirty="0"/>
              <a:t>Continue to step 5.</a:t>
            </a:r>
          </a:p>
          <a:p>
            <a:pPr marL="514350" indent="-514350">
              <a:buFont typeface="+mj-lt"/>
              <a:buAutoNum type="arabicPeriod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80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000" dirty="0"/>
              <a:t>Create a line between the key point and the end point.</a:t>
            </a:r>
          </a:p>
          <a:p>
            <a:r>
              <a:rPr lang="en-US" sz="4000" dirty="0"/>
              <a:t>Find the point between the key point and the end point with the largest perpendicular distance from this line.</a:t>
            </a:r>
          </a:p>
          <a:p>
            <a:r>
              <a:rPr lang="en-US" sz="4000" dirty="0"/>
              <a:t>If that distance is </a:t>
            </a:r>
            <a:r>
              <a:rPr lang="en-US" sz="4000" dirty="0" err="1" smtClean="0"/>
              <a:t>greate</a:t>
            </a:r>
            <a:r>
              <a:rPr lang="hu-HU" sz="4000" dirty="0" smtClean="0"/>
              <a:t>r</a:t>
            </a:r>
            <a:r>
              <a:rPr lang="en-US" sz="4000" dirty="0" smtClean="0"/>
              <a:t> </a:t>
            </a:r>
            <a:r>
              <a:rPr lang="en-US" sz="4000" dirty="0"/>
              <a:t>than some tolerance. </a:t>
            </a:r>
          </a:p>
          <a:p>
            <a:pPr lvl="1"/>
            <a:r>
              <a:rPr lang="en-US" sz="3000" dirty="0" err="1" smtClean="0"/>
              <a:t>Decr</a:t>
            </a:r>
            <a:r>
              <a:rPr lang="hu-HU" sz="3000" dirty="0" smtClean="0"/>
              <a:t>e</a:t>
            </a:r>
            <a:r>
              <a:rPr lang="en-US" sz="3000" dirty="0" err="1" smtClean="0"/>
              <a:t>ment</a:t>
            </a:r>
            <a:r>
              <a:rPr lang="hu-HU" sz="3000" dirty="0" smtClean="0"/>
              <a:t> </a:t>
            </a:r>
            <a:r>
              <a:rPr lang="hu-HU" sz="3000" dirty="0" err="1" smtClean="0"/>
              <a:t>to</a:t>
            </a:r>
            <a:r>
              <a:rPr lang="en-US" sz="3000" dirty="0" smtClean="0"/>
              <a:t> </a:t>
            </a:r>
            <a:r>
              <a:rPr lang="en-US" sz="3000" dirty="0"/>
              <a:t>the end point.</a:t>
            </a:r>
          </a:p>
          <a:p>
            <a:pPr lvl="1"/>
            <a:r>
              <a:rPr lang="en-US" sz="3000" dirty="0"/>
              <a:t>Restart at step 3 using the new end point.</a:t>
            </a:r>
          </a:p>
          <a:p>
            <a:r>
              <a:rPr lang="en-US" sz="4000" dirty="0"/>
              <a:t>If that distance is less than, or equal to, the tolerance. </a:t>
            </a:r>
          </a:p>
          <a:p>
            <a:pPr lvl="1"/>
            <a:r>
              <a:rPr lang="en-US" sz="3000" dirty="0"/>
              <a:t>Eliminate all points between the key point and the end point.</a:t>
            </a:r>
          </a:p>
          <a:p>
            <a:pPr lvl="1"/>
            <a:r>
              <a:rPr lang="en-US" sz="3000" dirty="0"/>
              <a:t>Make the end point the new key point.</a:t>
            </a:r>
          </a:p>
          <a:p>
            <a:pPr lvl="1"/>
            <a:r>
              <a:rPr lang="en-US" sz="3000" dirty="0"/>
              <a:t>Make the last point the new end point.</a:t>
            </a:r>
          </a:p>
          <a:p>
            <a:pPr lvl="1"/>
            <a:r>
              <a:rPr lang="en-US" sz="3000" dirty="0"/>
              <a:t>Restart at step 3.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865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Reumann-Witkam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00199"/>
            <a:ext cx="4317695" cy="4931851"/>
          </a:xfrm>
        </p:spPr>
      </p:pic>
    </p:spTree>
    <p:extLst>
      <p:ext uri="{BB962C8B-B14F-4D97-AF65-F5344CB8AC3E}">
        <p14:creationId xmlns:p14="http://schemas.microsoft.com/office/powerpoint/2010/main" val="37835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Reumann-Witkam</a:t>
            </a:r>
            <a:endParaRPr lang="hu-H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8" t="21726" b="5547"/>
          <a:stretch/>
        </p:blipFill>
        <p:spPr bwMode="auto">
          <a:xfrm>
            <a:off x="6005" y="1700807"/>
            <a:ext cx="9030491" cy="485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9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Algorithm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Select the first point as the key point.</a:t>
            </a:r>
          </a:p>
          <a:p>
            <a:r>
              <a:rPr lang="en-US" dirty="0"/>
              <a:t>If there is less than 3 points after the key point, end the algorithm.</a:t>
            </a:r>
          </a:p>
          <a:p>
            <a:r>
              <a:rPr lang="en-US" dirty="0"/>
              <a:t>Create a line using the key point and the point following the key point.</a:t>
            </a:r>
          </a:p>
          <a:p>
            <a:r>
              <a:rPr lang="en-US" dirty="0"/>
              <a:t>Select the point two points after they key point as the first test point.</a:t>
            </a:r>
          </a:p>
          <a:p>
            <a:r>
              <a:rPr lang="en-US" dirty="0"/>
              <a:t>If the perpendicular distance from the test point to the line is less than a tolerance. </a:t>
            </a:r>
          </a:p>
          <a:p>
            <a:pPr lvl="1"/>
            <a:r>
              <a:rPr lang="en-US" dirty="0" err="1" smtClean="0"/>
              <a:t>Incr</a:t>
            </a:r>
            <a:r>
              <a:rPr lang="hu-HU" dirty="0" smtClean="0"/>
              <a:t>e</a:t>
            </a:r>
            <a:r>
              <a:rPr lang="en-US" dirty="0" err="1" smtClean="0"/>
              <a:t>ment</a:t>
            </a:r>
            <a:r>
              <a:rPr lang="en-US" dirty="0" smtClean="0"/>
              <a:t> </a:t>
            </a:r>
            <a:r>
              <a:rPr lang="en-US" dirty="0"/>
              <a:t>the test point.</a:t>
            </a:r>
          </a:p>
          <a:p>
            <a:pPr lvl="1"/>
            <a:r>
              <a:rPr lang="en-US" dirty="0"/>
              <a:t>Repeat this step using the new test point.</a:t>
            </a:r>
          </a:p>
          <a:p>
            <a:r>
              <a:rPr lang="en-US" dirty="0"/>
              <a:t>If the perpendicular distance from the test point to the line is greater than a tolerance. </a:t>
            </a:r>
          </a:p>
          <a:p>
            <a:pPr lvl="1"/>
            <a:r>
              <a:rPr lang="en-US" dirty="0"/>
              <a:t>Remove all points between the key point and the point before the current test point. This keeps the key point and the point with the furthest </a:t>
            </a:r>
            <a:r>
              <a:rPr lang="en-US" dirty="0" smtClean="0"/>
              <a:t>p</a:t>
            </a:r>
            <a:r>
              <a:rPr lang="hu-HU" dirty="0" smtClean="0"/>
              <a:t>e</a:t>
            </a:r>
            <a:r>
              <a:rPr lang="en-US" dirty="0" err="1" smtClean="0"/>
              <a:t>rpendicular</a:t>
            </a:r>
            <a:r>
              <a:rPr lang="en-US" dirty="0" smtClean="0"/>
              <a:t> </a:t>
            </a:r>
            <a:r>
              <a:rPr lang="en-US" dirty="0"/>
              <a:t>distance within tolerance.</a:t>
            </a:r>
          </a:p>
          <a:p>
            <a:pPr lvl="1"/>
            <a:r>
              <a:rPr lang="en-US" dirty="0"/>
              <a:t>If there are no points between them (because the first test point was larger than the tolerance), no points are eliminated.</a:t>
            </a:r>
          </a:p>
          <a:p>
            <a:r>
              <a:rPr lang="en-US" dirty="0" err="1" smtClean="0"/>
              <a:t>Incr</a:t>
            </a:r>
            <a:r>
              <a:rPr lang="hu-HU" dirty="0" smtClean="0"/>
              <a:t>e</a:t>
            </a:r>
            <a:r>
              <a:rPr lang="en-US" dirty="0" err="1" smtClean="0"/>
              <a:t>ment</a:t>
            </a:r>
            <a:r>
              <a:rPr lang="en-US" dirty="0" smtClean="0"/>
              <a:t> </a:t>
            </a:r>
            <a:r>
              <a:rPr lang="en-US" dirty="0"/>
              <a:t>the key point and restart from step 2.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7676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Douglas-Peucker</a:t>
            </a:r>
            <a:r>
              <a:rPr lang="hu-HU" dirty="0" smtClean="0"/>
              <a:t> (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ArcGIS</a:t>
            </a:r>
            <a:r>
              <a:rPr lang="hu-HU" dirty="0" smtClean="0"/>
              <a:t>: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remove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48" y="1600199"/>
            <a:ext cx="3028344" cy="4801979"/>
          </a:xfrm>
        </p:spPr>
      </p:pic>
    </p:spTree>
    <p:extLst>
      <p:ext uri="{BB962C8B-B14F-4D97-AF65-F5344CB8AC3E}">
        <p14:creationId xmlns:p14="http://schemas.microsoft.com/office/powerpoint/2010/main" val="270638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Douglas-Peucker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933056"/>
            <a:ext cx="6965446" cy="2213595"/>
          </a:xfrm>
        </p:spPr>
      </p:pic>
    </p:spTree>
    <p:extLst>
      <p:ext uri="{BB962C8B-B14F-4D97-AF65-F5344CB8AC3E}">
        <p14:creationId xmlns:p14="http://schemas.microsoft.com/office/powerpoint/2010/main" val="36748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Douglas-Peucker</a:t>
            </a:r>
            <a:endParaRPr lang="hu-H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t="20801" b="5547"/>
          <a:stretch/>
        </p:blipFill>
        <p:spPr bwMode="auto">
          <a:xfrm>
            <a:off x="16946" y="1556792"/>
            <a:ext cx="9127054" cy="502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8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Code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err="1" smtClean="0"/>
              <a:t>def</a:t>
            </a:r>
            <a:r>
              <a:rPr lang="hu-HU" dirty="0" smtClean="0"/>
              <a:t> </a:t>
            </a:r>
            <a:r>
              <a:rPr lang="hu-HU" dirty="0" err="1"/>
              <a:t>findperpendicularDistance</a:t>
            </a:r>
            <a:r>
              <a:rPr lang="hu-HU" dirty="0"/>
              <a:t>(p,p1,p2):</a:t>
            </a:r>
          </a:p>
          <a:p>
            <a:r>
              <a:rPr lang="hu-HU" dirty="0"/>
              <a:t>    </a:t>
            </a:r>
            <a:r>
              <a:rPr lang="hu-HU" dirty="0" err="1"/>
              <a:t>if</a:t>
            </a:r>
            <a:r>
              <a:rPr lang="hu-HU" dirty="0"/>
              <a:t> p1[0]==p2[0]:</a:t>
            </a:r>
          </a:p>
          <a:p>
            <a:r>
              <a:rPr lang="hu-HU" dirty="0"/>
              <a:t>        </a:t>
            </a:r>
            <a:r>
              <a:rPr lang="hu-HU" dirty="0" err="1"/>
              <a:t>result</a:t>
            </a:r>
            <a:r>
              <a:rPr lang="hu-HU" dirty="0"/>
              <a:t>=</a:t>
            </a:r>
            <a:r>
              <a:rPr lang="hu-HU" dirty="0" err="1"/>
              <a:t>abs</a:t>
            </a:r>
            <a:r>
              <a:rPr lang="hu-HU" dirty="0"/>
              <a:t>(p[0]-p1[0])</a:t>
            </a:r>
          </a:p>
          <a:p>
            <a:r>
              <a:rPr lang="hu-HU" dirty="0"/>
              <a:t>    </a:t>
            </a:r>
            <a:r>
              <a:rPr lang="hu-HU" dirty="0" err="1"/>
              <a:t>else</a:t>
            </a:r>
            <a:r>
              <a:rPr lang="hu-HU" dirty="0"/>
              <a:t>:</a:t>
            </a:r>
          </a:p>
          <a:p>
            <a:r>
              <a:rPr lang="hu-HU" dirty="0"/>
              <a:t>        </a:t>
            </a:r>
            <a:r>
              <a:rPr lang="hu-HU" dirty="0" err="1"/>
              <a:t>slope</a:t>
            </a:r>
            <a:r>
              <a:rPr lang="hu-HU" dirty="0"/>
              <a:t>=(p2[1] - p1[1]) / (p2[0] - p1[0])</a:t>
            </a:r>
          </a:p>
          <a:p>
            <a:r>
              <a:rPr lang="hu-HU" dirty="0"/>
              <a:t>        </a:t>
            </a:r>
            <a:r>
              <a:rPr lang="hu-HU" dirty="0" err="1"/>
              <a:t>intercept</a:t>
            </a:r>
            <a:r>
              <a:rPr lang="hu-HU" dirty="0"/>
              <a:t> = p1[1] - (</a:t>
            </a:r>
            <a:r>
              <a:rPr lang="hu-HU" dirty="0" err="1"/>
              <a:t>slope</a:t>
            </a:r>
            <a:r>
              <a:rPr lang="hu-HU" dirty="0"/>
              <a:t> * p1[0])</a:t>
            </a:r>
          </a:p>
          <a:p>
            <a:r>
              <a:rPr lang="hu-HU" dirty="0"/>
              <a:t>        </a:t>
            </a:r>
            <a:r>
              <a:rPr lang="hu-HU" dirty="0" err="1"/>
              <a:t>result</a:t>
            </a:r>
            <a:r>
              <a:rPr lang="hu-HU" dirty="0"/>
              <a:t> = </a:t>
            </a:r>
            <a:r>
              <a:rPr lang="hu-HU" dirty="0" err="1"/>
              <a:t>abs</a:t>
            </a:r>
            <a:r>
              <a:rPr lang="hu-HU" dirty="0"/>
              <a:t>(</a:t>
            </a:r>
            <a:r>
              <a:rPr lang="hu-HU" dirty="0" err="1"/>
              <a:t>slope</a:t>
            </a:r>
            <a:r>
              <a:rPr lang="hu-HU" dirty="0"/>
              <a:t> * p[0] - p[1] + </a:t>
            </a:r>
            <a:r>
              <a:rPr lang="hu-HU" dirty="0" err="1"/>
              <a:t>intercept</a:t>
            </a:r>
            <a:r>
              <a:rPr lang="hu-HU" dirty="0"/>
              <a:t>) / </a:t>
            </a:r>
            <a:r>
              <a:rPr lang="hu-HU" dirty="0" err="1"/>
              <a:t>math.sqrt</a:t>
            </a:r>
            <a:r>
              <a:rPr lang="hu-HU" dirty="0"/>
              <a:t>((</a:t>
            </a:r>
            <a:r>
              <a:rPr lang="hu-HU" dirty="0" err="1"/>
              <a:t>slope</a:t>
            </a:r>
            <a:r>
              <a:rPr lang="hu-HU" dirty="0"/>
              <a:t>**2)+1)</a:t>
            </a:r>
          </a:p>
          <a:p>
            <a:r>
              <a:rPr lang="hu-HU" dirty="0"/>
              <a:t>    </a:t>
            </a:r>
            <a:r>
              <a:rPr lang="hu-HU" dirty="0" err="1"/>
              <a:t>return</a:t>
            </a:r>
            <a:r>
              <a:rPr lang="hu-HU" dirty="0"/>
              <a:t> </a:t>
            </a:r>
            <a:r>
              <a:rPr lang="hu-HU" dirty="0" err="1" smtClean="0"/>
              <a:t>result</a:t>
            </a:r>
            <a:endParaRPr lang="hu-HU" dirty="0" smtClean="0"/>
          </a:p>
          <a:p>
            <a:r>
              <a:rPr lang="hu-HU" dirty="0" err="1"/>
              <a:t>def</a:t>
            </a:r>
            <a:r>
              <a:rPr lang="hu-HU" dirty="0"/>
              <a:t> </a:t>
            </a:r>
            <a:r>
              <a:rPr lang="hu-HU" dirty="0" err="1" smtClean="0"/>
              <a:t>douglasPeucker</a:t>
            </a:r>
            <a:r>
              <a:rPr lang="hu-HU" dirty="0" smtClean="0"/>
              <a:t>(</a:t>
            </a:r>
            <a:r>
              <a:rPr lang="hu-HU" dirty="0" err="1" smtClean="0"/>
              <a:t>points</a:t>
            </a:r>
            <a:r>
              <a:rPr lang="hu-HU" dirty="0" smtClean="0"/>
              <a:t>,</a:t>
            </a:r>
            <a:r>
              <a:rPr lang="hu-HU" dirty="0" err="1" smtClean="0"/>
              <a:t>epsilon</a:t>
            </a:r>
            <a:r>
              <a:rPr lang="hu-HU" dirty="0"/>
              <a:t>):</a:t>
            </a:r>
          </a:p>
          <a:p>
            <a:r>
              <a:rPr lang="hu-HU" dirty="0"/>
              <a:t>    </a:t>
            </a:r>
            <a:r>
              <a:rPr lang="hu-HU" dirty="0" err="1"/>
              <a:t>firstPoint</a:t>
            </a:r>
            <a:r>
              <a:rPr lang="hu-HU" dirty="0"/>
              <a:t>=</a:t>
            </a:r>
            <a:r>
              <a:rPr lang="hu-HU" dirty="0" err="1"/>
              <a:t>points</a:t>
            </a:r>
            <a:r>
              <a:rPr lang="hu-HU" dirty="0"/>
              <a:t>[0]</a:t>
            </a:r>
          </a:p>
          <a:p>
            <a:r>
              <a:rPr lang="hu-HU" dirty="0"/>
              <a:t>    </a:t>
            </a:r>
            <a:r>
              <a:rPr lang="hu-HU" dirty="0" err="1"/>
              <a:t>lastPoint</a:t>
            </a:r>
            <a:r>
              <a:rPr lang="hu-HU" dirty="0"/>
              <a:t>=</a:t>
            </a:r>
            <a:r>
              <a:rPr lang="hu-HU" dirty="0" err="1"/>
              <a:t>points</a:t>
            </a:r>
            <a:r>
              <a:rPr lang="hu-HU" dirty="0"/>
              <a:t>[len(</a:t>
            </a:r>
            <a:r>
              <a:rPr lang="hu-HU" dirty="0" err="1"/>
              <a:t>points</a:t>
            </a:r>
            <a:r>
              <a:rPr lang="hu-HU" dirty="0"/>
              <a:t>)-1]</a:t>
            </a:r>
          </a:p>
          <a:p>
            <a:r>
              <a:rPr lang="hu-HU" dirty="0"/>
              <a:t>    </a:t>
            </a:r>
            <a:r>
              <a:rPr lang="hu-HU" dirty="0" err="1"/>
              <a:t>if</a:t>
            </a:r>
            <a:r>
              <a:rPr lang="hu-HU" dirty="0"/>
              <a:t> len(</a:t>
            </a:r>
            <a:r>
              <a:rPr lang="hu-HU" dirty="0" err="1"/>
              <a:t>points</a:t>
            </a:r>
            <a:r>
              <a:rPr lang="hu-HU" dirty="0"/>
              <a:t>)&lt;3:</a:t>
            </a:r>
          </a:p>
          <a:p>
            <a:r>
              <a:rPr lang="hu-HU" dirty="0"/>
              <a:t>        </a:t>
            </a:r>
            <a:r>
              <a:rPr lang="hu-HU" dirty="0" err="1"/>
              <a:t>return</a:t>
            </a:r>
            <a:r>
              <a:rPr lang="hu-HU" dirty="0"/>
              <a:t> </a:t>
            </a:r>
            <a:r>
              <a:rPr lang="hu-HU" dirty="0" err="1"/>
              <a:t>points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207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Polylines</a:t>
            </a:r>
            <a:endParaRPr lang="hu-HU" dirty="0" smtClean="0"/>
          </a:p>
          <a:p>
            <a:r>
              <a:rPr lang="hu-HU" u="sng" dirty="0" err="1" smtClean="0"/>
              <a:t>Horizontal</a:t>
            </a:r>
            <a:r>
              <a:rPr lang="hu-HU" u="sng" dirty="0" smtClean="0"/>
              <a:t> and </a:t>
            </a:r>
            <a:r>
              <a:rPr lang="hu-HU" u="sng" dirty="0" err="1" smtClean="0"/>
              <a:t>vertical</a:t>
            </a:r>
            <a:r>
              <a:rPr lang="hu-HU" u="sng" dirty="0" smtClean="0"/>
              <a:t> </a:t>
            </a:r>
            <a:r>
              <a:rPr lang="hu-HU" u="sng" dirty="0" err="1" smtClean="0"/>
              <a:t>gen</a:t>
            </a:r>
            <a:r>
              <a:rPr lang="hu-HU" u="sng" dirty="0" smtClean="0"/>
              <a:t>.</a:t>
            </a:r>
          </a:p>
          <a:p>
            <a:r>
              <a:rPr lang="hu-HU" dirty="0" err="1" smtClean="0"/>
              <a:t>Horizontal</a:t>
            </a:r>
            <a:r>
              <a:rPr lang="hu-HU" dirty="0" smtClean="0">
                <a:sym typeface="Wingdings" panose="05000000000000000000" pitchFamily="2" charset="2"/>
              </a:rPr>
              <a:t> Line </a:t>
            </a:r>
            <a:r>
              <a:rPr lang="hu-HU" dirty="0" err="1" smtClean="0">
                <a:sym typeface="Wingdings" panose="05000000000000000000" pitchFamily="2" charset="2"/>
              </a:rPr>
              <a:t>generalization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algorithms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They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are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curves</a:t>
            </a:r>
            <a:r>
              <a:rPr lang="hu-HU" dirty="0" smtClean="0">
                <a:sym typeface="Wingdings" panose="05000000000000000000" pitchFamily="2" charset="2"/>
              </a:rPr>
              <a:t>! </a:t>
            </a:r>
            <a:r>
              <a:rPr lang="hu-HU" dirty="0" err="1" smtClean="0">
                <a:sym typeface="Wingdings" panose="05000000000000000000" pitchFamily="2" charset="2"/>
              </a:rPr>
              <a:t>Smoothing</a:t>
            </a:r>
            <a:r>
              <a:rPr lang="hu-HU" dirty="0" smtClean="0">
                <a:sym typeface="Wingdings" panose="05000000000000000000" pitchFamily="2" charset="2"/>
              </a:rPr>
              <a:t>!</a:t>
            </a:r>
          </a:p>
          <a:p>
            <a:r>
              <a:rPr lang="hu-HU" dirty="0" err="1" smtClean="0">
                <a:sym typeface="Wingdings" panose="05000000000000000000" pitchFamily="2" charset="2"/>
              </a:rPr>
              <a:t>Vertical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gen</a:t>
            </a:r>
            <a:r>
              <a:rPr lang="hu-HU" dirty="0" smtClean="0">
                <a:sym typeface="Wingdings" panose="05000000000000000000" pitchFamily="2" charset="2"/>
              </a:rPr>
              <a:t>.: </a:t>
            </a:r>
            <a:r>
              <a:rPr lang="hu-HU" dirty="0" err="1" smtClean="0">
                <a:sym typeface="Wingdings" panose="05000000000000000000" pitchFamily="2" charset="2"/>
              </a:rPr>
              <a:t>Selection</a:t>
            </a:r>
            <a:r>
              <a:rPr lang="hu-HU" dirty="0" smtClean="0">
                <a:sym typeface="Wingdings" panose="05000000000000000000" pitchFamily="2" charset="2"/>
              </a:rPr>
              <a:t> of </a:t>
            </a:r>
            <a:r>
              <a:rPr lang="hu-HU" dirty="0" err="1" smtClean="0">
                <a:sym typeface="Wingdings" panose="05000000000000000000" pitchFamily="2" charset="2"/>
              </a:rPr>
              <a:t>each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elevation</a:t>
            </a:r>
            <a:endParaRPr lang="hu-HU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495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Code</a:t>
            </a:r>
            <a:r>
              <a:rPr lang="hu-HU" dirty="0" smtClean="0"/>
              <a:t> 2.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    </a:t>
            </a:r>
            <a:r>
              <a:rPr lang="hu-HU" dirty="0"/>
              <a:t>index=-1</a:t>
            </a:r>
          </a:p>
          <a:p>
            <a:r>
              <a:rPr lang="hu-HU" dirty="0"/>
              <a:t>    </a:t>
            </a:r>
            <a:r>
              <a:rPr lang="hu-HU" dirty="0" err="1"/>
              <a:t>dist</a:t>
            </a:r>
            <a:r>
              <a:rPr lang="hu-HU" dirty="0"/>
              <a:t>=0</a:t>
            </a:r>
          </a:p>
          <a:p>
            <a:r>
              <a:rPr lang="hu-HU" dirty="0"/>
              <a:t>    </a:t>
            </a:r>
            <a:r>
              <a:rPr lang="hu-HU" dirty="0" err="1"/>
              <a:t>for</a:t>
            </a:r>
            <a:r>
              <a:rPr lang="hu-HU" dirty="0"/>
              <a:t> i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range</a:t>
            </a:r>
            <a:r>
              <a:rPr lang="hu-HU" dirty="0"/>
              <a:t>(1,len(</a:t>
            </a:r>
            <a:r>
              <a:rPr lang="hu-HU" dirty="0" err="1"/>
              <a:t>points</a:t>
            </a:r>
            <a:r>
              <a:rPr lang="hu-HU" dirty="0"/>
              <a:t>)-1):</a:t>
            </a:r>
          </a:p>
          <a:p>
            <a:r>
              <a:rPr lang="hu-HU" dirty="0"/>
              <a:t>        </a:t>
            </a:r>
            <a:r>
              <a:rPr lang="hu-HU" dirty="0" err="1"/>
              <a:t>cDist</a:t>
            </a:r>
            <a:r>
              <a:rPr lang="hu-HU" dirty="0"/>
              <a:t>=</a:t>
            </a:r>
            <a:r>
              <a:rPr lang="hu-HU" dirty="0" err="1"/>
              <a:t>findperpendicularDistance</a:t>
            </a:r>
            <a:r>
              <a:rPr lang="hu-HU" dirty="0"/>
              <a:t>(</a:t>
            </a:r>
            <a:r>
              <a:rPr lang="hu-HU" dirty="0" err="1"/>
              <a:t>points</a:t>
            </a:r>
            <a:r>
              <a:rPr lang="hu-HU" dirty="0"/>
              <a:t>[i],</a:t>
            </a:r>
            <a:r>
              <a:rPr lang="hu-HU" dirty="0" err="1"/>
              <a:t>firstPoint</a:t>
            </a:r>
            <a:r>
              <a:rPr lang="hu-HU" dirty="0"/>
              <a:t>, </a:t>
            </a:r>
            <a:r>
              <a:rPr lang="hu-HU" dirty="0" err="1"/>
              <a:t>lastPoint</a:t>
            </a:r>
            <a:r>
              <a:rPr lang="hu-HU" dirty="0"/>
              <a:t>)</a:t>
            </a:r>
          </a:p>
          <a:p>
            <a:r>
              <a:rPr lang="hu-HU" dirty="0"/>
              <a:t>        </a:t>
            </a:r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cDist</a:t>
            </a:r>
            <a:r>
              <a:rPr lang="hu-HU" dirty="0"/>
              <a:t>&gt;</a:t>
            </a:r>
            <a:r>
              <a:rPr lang="hu-HU" dirty="0" err="1"/>
              <a:t>dist</a:t>
            </a:r>
            <a:r>
              <a:rPr lang="hu-HU" dirty="0"/>
              <a:t>:</a:t>
            </a:r>
          </a:p>
          <a:p>
            <a:r>
              <a:rPr lang="hu-HU" dirty="0"/>
              <a:t>            </a:t>
            </a:r>
            <a:r>
              <a:rPr lang="hu-HU" dirty="0" err="1"/>
              <a:t>dist</a:t>
            </a:r>
            <a:r>
              <a:rPr lang="hu-HU" dirty="0"/>
              <a:t>=</a:t>
            </a:r>
            <a:r>
              <a:rPr lang="hu-HU" dirty="0" err="1"/>
              <a:t>cDist</a:t>
            </a:r>
            <a:endParaRPr lang="hu-HU" dirty="0"/>
          </a:p>
          <a:p>
            <a:r>
              <a:rPr lang="hu-HU" dirty="0"/>
              <a:t>            </a:t>
            </a:r>
            <a:r>
              <a:rPr lang="hu-HU" dirty="0" smtClean="0"/>
              <a:t>index=i</a:t>
            </a:r>
            <a:endParaRPr lang="hu-HU" dirty="0"/>
          </a:p>
          <a:p>
            <a:r>
              <a:rPr lang="hu-HU" dirty="0"/>
              <a:t>    </a:t>
            </a:r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dist</a:t>
            </a:r>
            <a:r>
              <a:rPr lang="hu-HU" dirty="0"/>
              <a:t>&gt;</a:t>
            </a:r>
            <a:r>
              <a:rPr lang="hu-HU" dirty="0" err="1"/>
              <a:t>epsilon</a:t>
            </a:r>
            <a:r>
              <a:rPr lang="hu-HU" dirty="0"/>
              <a:t>:</a:t>
            </a:r>
          </a:p>
          <a:p>
            <a:r>
              <a:rPr lang="hu-HU" dirty="0"/>
              <a:t>        l1=</a:t>
            </a:r>
            <a:r>
              <a:rPr lang="hu-HU" dirty="0" err="1"/>
              <a:t>points</a:t>
            </a:r>
            <a:r>
              <a:rPr lang="hu-HU" dirty="0"/>
              <a:t>[0:index+1]</a:t>
            </a:r>
          </a:p>
          <a:p>
            <a:r>
              <a:rPr lang="hu-HU" dirty="0"/>
              <a:t>        l2=</a:t>
            </a:r>
            <a:r>
              <a:rPr lang="hu-HU" dirty="0" err="1"/>
              <a:t>points</a:t>
            </a:r>
            <a:r>
              <a:rPr lang="hu-HU" dirty="0"/>
              <a:t>[index:]</a:t>
            </a:r>
          </a:p>
          <a:p>
            <a:r>
              <a:rPr lang="hu-HU" dirty="0"/>
              <a:t>        </a:t>
            </a:r>
            <a:r>
              <a:rPr lang="hu-HU" dirty="0" smtClean="0"/>
              <a:t>r1=</a:t>
            </a:r>
            <a:r>
              <a:rPr lang="hu-HU" dirty="0" err="1"/>
              <a:t>d</a:t>
            </a:r>
            <a:r>
              <a:rPr lang="hu-HU" dirty="0" err="1" smtClean="0"/>
              <a:t>ouglasPeucker</a:t>
            </a:r>
            <a:r>
              <a:rPr lang="hu-HU" dirty="0" smtClean="0"/>
              <a:t>(l1,</a:t>
            </a:r>
            <a:r>
              <a:rPr lang="hu-HU" dirty="0" err="1" smtClean="0"/>
              <a:t>epsilon</a:t>
            </a:r>
            <a:r>
              <a:rPr lang="hu-HU" dirty="0"/>
              <a:t>)</a:t>
            </a:r>
          </a:p>
          <a:p>
            <a:r>
              <a:rPr lang="hu-HU" dirty="0"/>
              <a:t>        </a:t>
            </a:r>
            <a:r>
              <a:rPr lang="hu-HU" dirty="0" smtClean="0"/>
              <a:t>r2=</a:t>
            </a:r>
            <a:r>
              <a:rPr lang="hu-HU" dirty="0" err="1" smtClean="0"/>
              <a:t>douglasPeucker</a:t>
            </a:r>
            <a:r>
              <a:rPr lang="hu-HU" dirty="0" smtClean="0"/>
              <a:t>(l2,</a:t>
            </a:r>
            <a:r>
              <a:rPr lang="hu-HU" dirty="0" err="1" smtClean="0"/>
              <a:t>epsilon</a:t>
            </a:r>
            <a:r>
              <a:rPr lang="hu-HU" dirty="0"/>
              <a:t>)</a:t>
            </a:r>
          </a:p>
          <a:p>
            <a:r>
              <a:rPr lang="hu-HU" dirty="0"/>
              <a:t>        </a:t>
            </a:r>
            <a:r>
              <a:rPr lang="hu-HU" dirty="0" err="1"/>
              <a:t>rs</a:t>
            </a:r>
            <a:r>
              <a:rPr lang="hu-HU" dirty="0"/>
              <a:t>=r1[0:len(r1)-1]+r2</a:t>
            </a:r>
          </a:p>
          <a:p>
            <a:r>
              <a:rPr lang="hu-HU" dirty="0"/>
              <a:t>    </a:t>
            </a:r>
            <a:r>
              <a:rPr lang="hu-HU" dirty="0" err="1"/>
              <a:t>else</a:t>
            </a:r>
            <a:r>
              <a:rPr lang="hu-HU" dirty="0"/>
              <a:t>:</a:t>
            </a:r>
          </a:p>
          <a:p>
            <a:r>
              <a:rPr lang="hu-HU" dirty="0"/>
              <a:t>        </a:t>
            </a:r>
            <a:r>
              <a:rPr lang="hu-HU" dirty="0" err="1"/>
              <a:t>return</a:t>
            </a:r>
            <a:r>
              <a:rPr lang="hu-HU" dirty="0"/>
              <a:t> [</a:t>
            </a:r>
            <a:r>
              <a:rPr lang="hu-HU" dirty="0" err="1"/>
              <a:t>firstPoint</a:t>
            </a:r>
            <a:r>
              <a:rPr lang="hu-HU" dirty="0"/>
              <a:t>,</a:t>
            </a:r>
            <a:r>
              <a:rPr lang="hu-HU" dirty="0" err="1"/>
              <a:t>lastPoint</a:t>
            </a:r>
            <a:r>
              <a:rPr lang="hu-HU" dirty="0"/>
              <a:t>]</a:t>
            </a:r>
          </a:p>
          <a:p>
            <a:r>
              <a:rPr lang="hu-HU" dirty="0"/>
              <a:t>    </a:t>
            </a:r>
            <a:r>
              <a:rPr lang="hu-HU" dirty="0" err="1"/>
              <a:t>return</a:t>
            </a:r>
            <a:r>
              <a:rPr lang="hu-HU" dirty="0"/>
              <a:t> </a:t>
            </a:r>
            <a:r>
              <a:rPr lang="hu-HU" dirty="0" err="1"/>
              <a:t>rs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40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Using</a:t>
            </a:r>
            <a:r>
              <a:rPr lang="hu-HU" dirty="0" smtClean="0"/>
              <a:t> </a:t>
            </a:r>
            <a:r>
              <a:rPr lang="hu-HU" dirty="0" err="1" smtClean="0"/>
              <a:t>Douglas-Peucker</a:t>
            </a:r>
            <a:r>
              <a:rPr lang="hu-HU" dirty="0" smtClean="0"/>
              <a:t> </a:t>
            </a:r>
            <a:r>
              <a:rPr lang="hu-HU" dirty="0" err="1" smtClean="0"/>
              <a:t>algorithm</a:t>
            </a:r>
            <a:r>
              <a:rPr lang="hu-HU" dirty="0" smtClean="0"/>
              <a:t> </a:t>
            </a:r>
            <a:r>
              <a:rPr lang="hu-HU" dirty="0" err="1" smtClean="0"/>
              <a:t>without</a:t>
            </a:r>
            <a:r>
              <a:rPr lang="hu-HU" dirty="0" smtClean="0"/>
              <a:t> </a:t>
            </a:r>
            <a:r>
              <a:rPr lang="hu-HU" dirty="0" err="1" smtClean="0"/>
              <a:t>smoothing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endParaRPr lang="hu-HU" dirty="0"/>
          </a:p>
        </p:txBody>
      </p:sp>
      <p:pic>
        <p:nvPicPr>
          <p:cNvPr id="4" name="Tartalom helye 3" descr="fogaras_dp_torot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57110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06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Douglas-Peucker</a:t>
            </a:r>
            <a:r>
              <a:rPr lang="hu-HU" dirty="0" smtClean="0"/>
              <a:t> + </a:t>
            </a:r>
            <a:r>
              <a:rPr lang="hu-HU" dirty="0" err="1" smtClean="0"/>
              <a:t>Smoothing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Bezier</a:t>
            </a:r>
            <a:r>
              <a:rPr lang="hu-HU" dirty="0" smtClean="0"/>
              <a:t> </a:t>
            </a:r>
            <a:r>
              <a:rPr lang="hu-HU" dirty="0" err="1" smtClean="0"/>
              <a:t>curves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D:\phd\debrecen_2013\fogaras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88705"/>
            <a:ext cx="7128792" cy="494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69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Visvalingam-Whyatt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small</a:t>
            </a:r>
            <a:r>
              <a:rPr lang="hu-HU" dirty="0"/>
              <a:t> </a:t>
            </a:r>
            <a:r>
              <a:rPr lang="hu-HU" dirty="0" err="1" smtClean="0"/>
              <a:t>triangles</a:t>
            </a:r>
            <a:endParaRPr lang="hu-HU" dirty="0" smtClean="0"/>
          </a:p>
          <a:p>
            <a:r>
              <a:rPr lang="hu-HU" dirty="0" smtClean="0">
                <a:hlinkClick r:id="rId2"/>
              </a:rPr>
              <a:t>https://hydra.hull.ac.uk/assets/hull:8338/content</a:t>
            </a:r>
            <a:endParaRPr lang="hu-HU" dirty="0" smtClean="0"/>
          </a:p>
          <a:p>
            <a:r>
              <a:rPr lang="hu-HU" dirty="0" smtClean="0">
                <a:hlinkClick r:id="rId3"/>
              </a:rPr>
              <a:t>http</a:t>
            </a:r>
            <a:r>
              <a:rPr lang="hu-HU" dirty="0">
                <a:hlinkClick r:id="rId3"/>
              </a:rPr>
              <a:t>://bost.ocks.org/mike/simplify</a:t>
            </a:r>
            <a:r>
              <a:rPr lang="hu-HU" dirty="0" smtClean="0">
                <a:hlinkClick r:id="rId3"/>
              </a:rPr>
              <a:t>/</a:t>
            </a:r>
            <a:endParaRPr lang="hu-HU" dirty="0" smtClean="0"/>
          </a:p>
          <a:p>
            <a:r>
              <a:rPr lang="en-US" dirty="0"/>
              <a:t>Excluding The first and last points, calculate the effective area of each point.</a:t>
            </a:r>
          </a:p>
          <a:p>
            <a:r>
              <a:rPr lang="en-US" dirty="0"/>
              <a:t>Remove the point with the least effective area and place it into a stack.</a:t>
            </a:r>
          </a:p>
          <a:p>
            <a:r>
              <a:rPr lang="en-US" dirty="0"/>
              <a:t>Repeat steps 1 and 2 until all except the first and last points have been placed into the stack.</a:t>
            </a:r>
          </a:p>
          <a:p>
            <a:r>
              <a:rPr lang="en-US" dirty="0"/>
              <a:t>Starting at the top of the stack (the point with the most effective area) remove points and place them back into their proper position in the original point list</a:t>
            </a:r>
          </a:p>
          <a:p>
            <a:r>
              <a:rPr lang="en-US" dirty="0"/>
              <a:t>Repeat step 4 until the list is of the desired size.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22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hu-HU" altLang="hu-HU" dirty="0" err="1" smtClean="0"/>
              <a:t>Wang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in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ArcGIS</a:t>
            </a:r>
            <a:r>
              <a:rPr lang="hu-HU" altLang="hu-HU" dirty="0" smtClean="0"/>
              <a:t> (</a:t>
            </a:r>
            <a:r>
              <a:rPr lang="hu-HU" altLang="hu-HU" dirty="0" err="1" smtClean="0"/>
              <a:t>Bend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simplify</a:t>
            </a:r>
            <a:r>
              <a:rPr lang="hu-HU" altLang="hu-HU" dirty="0" smtClean="0"/>
              <a:t>)</a:t>
            </a:r>
          </a:p>
        </p:txBody>
      </p:sp>
      <p:pic>
        <p:nvPicPr>
          <p:cNvPr id="18435" name="Tartalom helye 3" descr="wang.gi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4181475" cy="2428875"/>
          </a:xfrm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45470" r="35423" b="7797"/>
          <a:stretch>
            <a:fillRect/>
          </a:stretch>
        </p:blipFill>
        <p:spPr bwMode="auto">
          <a:xfrm rot="120000">
            <a:off x="4973638" y="1627188"/>
            <a:ext cx="4089400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12775" y="4869160"/>
            <a:ext cx="4279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4"/>
              </a:rPr>
              <a:t>http</a:t>
            </a:r>
            <a:r>
              <a:rPr lang="hu-HU" dirty="0">
                <a:hlinkClick r:id="rId4"/>
              </a:rPr>
              <a:t>://</a:t>
            </a:r>
            <a:r>
              <a:rPr lang="hu-HU" dirty="0" smtClean="0">
                <a:hlinkClick r:id="rId4"/>
              </a:rPr>
              <a:t>www.tandfonline.com/doi/pdf/10.1559/152304098782441750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717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JavaScript </a:t>
            </a:r>
            <a:r>
              <a:rPr lang="hu-HU" dirty="0" err="1" smtClean="0"/>
              <a:t>implementation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gist.github.com/adammiller/826148</a:t>
            </a:r>
            <a:endParaRPr lang="hu-HU" dirty="0" smtClean="0"/>
          </a:p>
          <a:p>
            <a:r>
              <a:rPr lang="hu-HU" dirty="0" smtClean="0"/>
              <a:t>DP </a:t>
            </a:r>
            <a:r>
              <a:rPr lang="hu-HU" dirty="0" err="1" smtClean="0"/>
              <a:t>algorithm</a:t>
            </a:r>
            <a:r>
              <a:rPr lang="hu-HU" dirty="0" smtClean="0"/>
              <a:t> </a:t>
            </a:r>
            <a:r>
              <a:rPr lang="hu-HU" dirty="0" err="1" smtClean="0"/>
              <a:t>implementation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JavaScript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22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Douglas-Peucker</a:t>
            </a:r>
            <a:r>
              <a:rPr lang="hu-HU" dirty="0" smtClean="0"/>
              <a:t> </a:t>
            </a:r>
            <a:r>
              <a:rPr lang="hu-HU" dirty="0" err="1" smtClean="0"/>
              <a:t>algorithm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software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Quantum</a:t>
            </a:r>
            <a:r>
              <a:rPr lang="hu-HU" dirty="0" smtClean="0"/>
              <a:t> GIS +  </a:t>
            </a:r>
            <a:r>
              <a:rPr lang="hu-HU" dirty="0" err="1" smtClean="0"/>
              <a:t>Generalizer</a:t>
            </a:r>
            <a:r>
              <a:rPr lang="hu-HU" dirty="0" smtClean="0"/>
              <a:t> </a:t>
            </a:r>
            <a:r>
              <a:rPr lang="hu-HU" dirty="0" err="1" smtClean="0"/>
              <a:t>module</a:t>
            </a:r>
            <a:endParaRPr lang="hu-HU" dirty="0" smtClean="0"/>
          </a:p>
          <a:p>
            <a:r>
              <a:rPr lang="hu-HU" dirty="0" smtClean="0"/>
              <a:t>http://www.qgis.com</a:t>
            </a:r>
          </a:p>
          <a:p>
            <a:r>
              <a:rPr lang="hu-HU" dirty="0" err="1" smtClean="0"/>
              <a:t>ArcGIS</a:t>
            </a:r>
            <a:r>
              <a:rPr lang="hu-HU" dirty="0" smtClean="0"/>
              <a:t> </a:t>
            </a:r>
            <a:r>
              <a:rPr lang="hu-HU" dirty="0" err="1" smtClean="0"/>
              <a:t>Cartography</a:t>
            </a:r>
            <a:r>
              <a:rPr lang="hu-HU" dirty="0" smtClean="0"/>
              <a:t> </a:t>
            </a:r>
            <a:r>
              <a:rPr lang="hu-HU" dirty="0" err="1" smtClean="0"/>
              <a:t>Toolbox</a:t>
            </a:r>
            <a:endParaRPr lang="hu-HU" dirty="0" smtClean="0"/>
          </a:p>
          <a:p>
            <a:r>
              <a:rPr lang="hu-HU" altLang="hu-HU" dirty="0" err="1" smtClean="0"/>
              <a:t>PostGIS</a:t>
            </a:r>
            <a:r>
              <a:rPr lang="hu-HU" altLang="hu-HU" dirty="0"/>
              <a:t>, </a:t>
            </a:r>
            <a:r>
              <a:rPr lang="hu-HU" altLang="hu-HU" dirty="0" err="1"/>
              <a:t>SpatiaLite-</a:t>
            </a:r>
            <a:r>
              <a:rPr lang="hu-HU" altLang="hu-HU" dirty="0"/>
              <a:t>&gt;GEOS </a:t>
            </a:r>
            <a:r>
              <a:rPr lang="hu-HU" altLang="hu-HU" dirty="0" err="1"/>
              <a:t>Library</a:t>
            </a:r>
            <a:r>
              <a:rPr lang="hu-HU" altLang="hu-HU" dirty="0"/>
              <a:t> (DP)</a:t>
            </a:r>
            <a:endParaRPr lang="hu-HU" dirty="0" smtClean="0"/>
          </a:p>
          <a:p>
            <a:r>
              <a:rPr lang="hu-HU" dirty="0" smtClean="0"/>
              <a:t>GRASS V. </a:t>
            </a:r>
            <a:r>
              <a:rPr lang="hu-HU" dirty="0" err="1" smtClean="0"/>
              <a:t>Generalize</a:t>
            </a:r>
            <a:endParaRPr lang="hu-HU" dirty="0"/>
          </a:p>
          <a:p>
            <a:r>
              <a:rPr lang="hu-HU" dirty="0" smtClean="0"/>
              <a:t>Python GDAL (OGR) </a:t>
            </a:r>
            <a:r>
              <a:rPr lang="hu-HU" dirty="0" err="1" smtClean="0"/>
              <a:t>module</a:t>
            </a:r>
            <a:endParaRPr lang="hu-HU" dirty="0" smtClean="0"/>
          </a:p>
          <a:p>
            <a:r>
              <a:rPr lang="hu-HU" dirty="0" smtClean="0"/>
              <a:t>FME </a:t>
            </a:r>
            <a:r>
              <a:rPr lang="hu-HU" dirty="0" err="1" smtClean="0"/>
              <a:t>desktop</a:t>
            </a:r>
            <a:r>
              <a:rPr lang="hu-HU" dirty="0" smtClean="0"/>
              <a:t>: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2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ArcGIS</a:t>
            </a:r>
            <a:r>
              <a:rPr lang="hu-HU" dirty="0" smtClean="0"/>
              <a:t> 10.1 </a:t>
            </a:r>
            <a:r>
              <a:rPr lang="hu-HU" dirty="0" err="1" smtClean="0"/>
              <a:t>Cartography</a:t>
            </a:r>
            <a:r>
              <a:rPr lang="hu-HU" dirty="0" smtClean="0"/>
              <a:t> </a:t>
            </a:r>
            <a:r>
              <a:rPr lang="hu-HU" dirty="0" err="1" smtClean="0"/>
              <a:t>Toolbox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>
                <a:hlinkClick r:id="rId3"/>
              </a:rPr>
              <a:t>http://resources.arcgis.com/en/help/main/10.1/index.html#//</a:t>
            </a:r>
            <a:r>
              <a:rPr lang="hu-HU" dirty="0" smtClean="0">
                <a:hlinkClick r:id="rId3"/>
              </a:rPr>
              <a:t>00700000002r000000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89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Tartalom helye 3" descr="erdely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65300" y="0"/>
            <a:ext cx="12384088" cy="6858000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0"/>
            <a:ext cx="1872208" cy="8367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SRTM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90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Polyline</a:t>
            </a:r>
            <a:r>
              <a:rPr lang="hu-HU" dirty="0" smtClean="0"/>
              <a:t>/</a:t>
            </a:r>
            <a:r>
              <a:rPr lang="hu-HU" dirty="0" err="1" smtClean="0"/>
              <a:t>polygon</a:t>
            </a:r>
            <a:r>
              <a:rPr lang="hu-HU" dirty="0" smtClean="0"/>
              <a:t> </a:t>
            </a:r>
            <a:r>
              <a:rPr lang="hu-HU" dirty="0" err="1" smtClean="0"/>
              <a:t>simplification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practice</a:t>
            </a:r>
            <a:r>
              <a:rPr lang="hu-HU" dirty="0" smtClean="0"/>
              <a:t>: </a:t>
            </a:r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err="1" smtClean="0"/>
              <a:t>Take</a:t>
            </a:r>
            <a:r>
              <a:rPr lang="hu-HU" dirty="0" smtClean="0"/>
              <a:t> an Digital </a:t>
            </a:r>
            <a:r>
              <a:rPr lang="hu-HU" dirty="0" err="1" smtClean="0"/>
              <a:t>Elevation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 (DEM)(</a:t>
            </a:r>
            <a:r>
              <a:rPr lang="hu-HU" dirty="0"/>
              <a:t>SRTM: </a:t>
            </a:r>
            <a:r>
              <a:rPr lang="hu-HU" dirty="0">
                <a:hlinkClick r:id="rId2"/>
              </a:rPr>
              <a:t>http://srtm.csi.cgiar.org</a:t>
            </a:r>
            <a:r>
              <a:rPr lang="hu-HU" dirty="0" smtClean="0">
                <a:hlinkClick r:id="rId2"/>
              </a:rPr>
              <a:t>/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Generate</a:t>
            </a:r>
            <a:r>
              <a:rPr lang="hu-HU" dirty="0" smtClean="0"/>
              <a:t> </a:t>
            </a:r>
            <a:r>
              <a:rPr lang="hu-HU" dirty="0" err="1" smtClean="0"/>
              <a:t>contours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DEM</a:t>
            </a:r>
          </a:p>
          <a:p>
            <a:r>
              <a:rPr lang="hu-HU" dirty="0" err="1" smtClean="0"/>
              <a:t>Example</a:t>
            </a:r>
            <a:r>
              <a:rPr lang="hu-HU" dirty="0" smtClean="0"/>
              <a:t>: The </a:t>
            </a:r>
            <a:r>
              <a:rPr lang="hu-HU" dirty="0" err="1" smtClean="0"/>
              <a:t>generated</a:t>
            </a:r>
            <a:r>
              <a:rPr lang="hu-HU" dirty="0" smtClean="0"/>
              <a:t> </a:t>
            </a:r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/>
              <a:t>SRTM</a:t>
            </a:r>
          </a:p>
          <a:p>
            <a:pPr marL="0" indent="0">
              <a:buNone/>
            </a:pPr>
            <a:r>
              <a:rPr lang="hu-HU" dirty="0" smtClean="0"/>
              <a:t>(90 m </a:t>
            </a:r>
            <a:r>
              <a:rPr lang="hu-HU" dirty="0" err="1" smtClean="0"/>
              <a:t>spatial</a:t>
            </a:r>
            <a:r>
              <a:rPr lang="hu-HU" dirty="0" smtClean="0"/>
              <a:t> </a:t>
            </a:r>
            <a:r>
              <a:rPr lang="hu-HU" dirty="0" err="1" smtClean="0"/>
              <a:t>resolution</a:t>
            </a:r>
            <a:r>
              <a:rPr lang="hu-HU" dirty="0" smtClean="0"/>
              <a:t>)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suitable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map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1:150k-200k.</a:t>
            </a:r>
          </a:p>
          <a:p>
            <a:pPr marL="0" indent="0">
              <a:buNone/>
            </a:pP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a map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1:1m,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generalize</a:t>
            </a:r>
            <a:r>
              <a:rPr lang="hu-HU" dirty="0" smtClean="0"/>
              <a:t> </a:t>
            </a:r>
            <a:r>
              <a:rPr lang="hu-HU" dirty="0" err="1" smtClean="0"/>
              <a:t>them</a:t>
            </a:r>
            <a:r>
              <a:rPr lang="hu-HU" dirty="0" smtClean="0"/>
              <a:t>. </a:t>
            </a:r>
            <a:r>
              <a:rPr lang="hu-HU" dirty="0" err="1" smtClean="0"/>
              <a:t>Using</a:t>
            </a:r>
            <a:r>
              <a:rPr lang="hu-HU" dirty="0" smtClean="0"/>
              <a:t> </a:t>
            </a:r>
            <a:r>
              <a:rPr lang="hu-HU" dirty="0" err="1" smtClean="0"/>
              <a:t>Douglas-Peucker</a:t>
            </a:r>
            <a:r>
              <a:rPr lang="hu-HU" dirty="0" smtClean="0"/>
              <a:t> </a:t>
            </a:r>
            <a:r>
              <a:rPr lang="hu-HU" dirty="0" err="1" smtClean="0"/>
              <a:t>simplification</a:t>
            </a:r>
            <a:r>
              <a:rPr lang="hu-HU" dirty="0" smtClean="0"/>
              <a:t> </a:t>
            </a:r>
            <a:r>
              <a:rPr lang="hu-HU" dirty="0" err="1" smtClean="0"/>
              <a:t>method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r>
              <a:rPr lang="hu-HU" dirty="0" smtClean="0"/>
              <a:t> </a:t>
            </a:r>
            <a:r>
              <a:rPr lang="hu-HU" dirty="0" err="1" smtClean="0"/>
              <a:t>will</a:t>
            </a:r>
            <a:r>
              <a:rPr lang="hu-HU" dirty="0" smtClean="0"/>
              <a:t> be </a:t>
            </a:r>
            <a:r>
              <a:rPr lang="hu-HU" dirty="0" err="1" smtClean="0"/>
              <a:t>broken</a:t>
            </a:r>
            <a:r>
              <a:rPr lang="hu-HU" dirty="0" smtClean="0"/>
              <a:t>. </a:t>
            </a:r>
            <a:r>
              <a:rPr lang="hu-HU" dirty="0" err="1" smtClean="0"/>
              <a:t>These</a:t>
            </a:r>
            <a:r>
              <a:rPr lang="hu-HU" dirty="0" smtClean="0"/>
              <a:t> </a:t>
            </a:r>
            <a:r>
              <a:rPr lang="hu-HU" dirty="0" err="1" smtClean="0"/>
              <a:t>broken</a:t>
            </a:r>
            <a:r>
              <a:rPr lang="hu-HU" dirty="0" smtClean="0"/>
              <a:t> line </a:t>
            </a:r>
            <a:r>
              <a:rPr lang="hu-HU" dirty="0" err="1" smtClean="0"/>
              <a:t>were</a:t>
            </a:r>
            <a:r>
              <a:rPr lang="hu-HU" dirty="0" smtClean="0"/>
              <a:t> </a:t>
            </a:r>
            <a:r>
              <a:rPr lang="hu-HU" dirty="0" err="1" smtClean="0"/>
              <a:t>replaced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Berzier</a:t>
            </a:r>
            <a:r>
              <a:rPr lang="hu-HU" dirty="0" smtClean="0"/>
              <a:t> </a:t>
            </a:r>
            <a:r>
              <a:rPr lang="hu-HU" dirty="0" err="1" smtClean="0"/>
              <a:t>curves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Finally</a:t>
            </a:r>
            <a:r>
              <a:rPr lang="hu-HU" dirty="0" smtClean="0"/>
              <a:t>, </a:t>
            </a:r>
            <a:r>
              <a:rPr lang="hu-HU" dirty="0" err="1" smtClean="0"/>
              <a:t>hypsometry</a:t>
            </a:r>
            <a:r>
              <a:rPr lang="hu-HU" dirty="0" smtClean="0"/>
              <a:t> </a:t>
            </a:r>
            <a:r>
              <a:rPr lang="hu-HU" dirty="0" err="1" smtClean="0"/>
              <a:t>was</a:t>
            </a:r>
            <a:r>
              <a:rPr lang="hu-HU" dirty="0" smtClean="0"/>
              <a:t> </a:t>
            </a:r>
            <a:r>
              <a:rPr lang="hu-HU" dirty="0" err="1" smtClean="0"/>
              <a:t>added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map.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480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Creating</a:t>
            </a:r>
            <a:r>
              <a:rPr lang="hu-HU" dirty="0" smtClean="0"/>
              <a:t> </a:t>
            </a:r>
            <a:r>
              <a:rPr lang="hu-HU" dirty="0" err="1" smtClean="0"/>
              <a:t>contours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Old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sources</a:t>
            </a:r>
            <a:r>
              <a:rPr lang="hu-HU" dirty="0" smtClean="0"/>
              <a:t>: </a:t>
            </a:r>
            <a:r>
              <a:rPr lang="hu-HU" dirty="0" err="1" smtClean="0"/>
              <a:t>stereophotogrammetry</a:t>
            </a:r>
            <a:endParaRPr lang="hu-HU" dirty="0" smtClean="0"/>
          </a:p>
          <a:p>
            <a:r>
              <a:rPr lang="hu-HU" dirty="0" err="1" smtClean="0"/>
              <a:t>Current</a:t>
            </a:r>
            <a:r>
              <a:rPr lang="hu-HU" dirty="0" smtClean="0"/>
              <a:t> </a:t>
            </a:r>
            <a:r>
              <a:rPr lang="hu-HU" dirty="0" err="1" smtClean="0"/>
              <a:t>sources</a:t>
            </a:r>
            <a:r>
              <a:rPr lang="hu-HU" dirty="0" smtClean="0"/>
              <a:t>: </a:t>
            </a:r>
            <a:r>
              <a:rPr lang="hu-HU" u="sng" dirty="0" err="1" smtClean="0"/>
              <a:t>digital</a:t>
            </a:r>
            <a:r>
              <a:rPr lang="hu-HU" u="sng" dirty="0" smtClean="0"/>
              <a:t> </a:t>
            </a:r>
            <a:r>
              <a:rPr lang="hu-HU" u="sng" dirty="0" err="1" smtClean="0"/>
              <a:t>elevation</a:t>
            </a:r>
            <a:r>
              <a:rPr lang="hu-HU" u="sng" dirty="0" smtClean="0"/>
              <a:t> </a:t>
            </a:r>
            <a:r>
              <a:rPr lang="hu-HU" u="sng" dirty="0" err="1" smtClean="0"/>
              <a:t>models</a:t>
            </a:r>
            <a:r>
              <a:rPr lang="hu-HU" u="sng" dirty="0" smtClean="0"/>
              <a:t>  (DEM)</a:t>
            </a:r>
            <a:r>
              <a:rPr lang="hu-HU" dirty="0" smtClean="0"/>
              <a:t>, </a:t>
            </a:r>
            <a:r>
              <a:rPr lang="hu-HU" dirty="0" err="1" smtClean="0"/>
              <a:t>laser</a:t>
            </a:r>
            <a:r>
              <a:rPr lang="hu-HU" dirty="0" smtClean="0"/>
              <a:t> </a:t>
            </a:r>
            <a:r>
              <a:rPr lang="hu-HU" dirty="0" err="1" smtClean="0"/>
              <a:t>scanning</a:t>
            </a:r>
            <a:r>
              <a:rPr lang="hu-HU" dirty="0" smtClean="0"/>
              <a:t> </a:t>
            </a:r>
            <a:r>
              <a:rPr lang="hu-HU" dirty="0" err="1" smtClean="0"/>
              <a:t>survey</a:t>
            </a:r>
            <a:r>
              <a:rPr lang="hu-HU" dirty="0" smtClean="0"/>
              <a:t>, </a:t>
            </a:r>
            <a:r>
              <a:rPr lang="hu-HU" dirty="0" err="1" smtClean="0"/>
              <a:t>lidar</a:t>
            </a:r>
            <a:r>
              <a:rPr lang="hu-HU" dirty="0" smtClean="0"/>
              <a:t> </a:t>
            </a:r>
            <a:r>
              <a:rPr lang="hu-HU" dirty="0" err="1" smtClean="0"/>
              <a:t>surveys</a:t>
            </a:r>
            <a:r>
              <a:rPr lang="hu-HU" dirty="0" smtClean="0"/>
              <a:t>… (</a:t>
            </a:r>
            <a:r>
              <a:rPr lang="hu-HU" dirty="0" err="1" smtClean="0"/>
              <a:t>depends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Creating</a:t>
            </a:r>
            <a:r>
              <a:rPr lang="hu-HU" dirty="0" smtClean="0"/>
              <a:t> </a:t>
            </a:r>
            <a:r>
              <a:rPr lang="hu-HU" dirty="0" err="1" smtClean="0"/>
              <a:t>contour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a </a:t>
            </a:r>
            <a:r>
              <a:rPr lang="hu-HU" dirty="0" err="1" smtClean="0"/>
              <a:t>geoinformatics</a:t>
            </a:r>
            <a:r>
              <a:rPr lang="hu-HU" dirty="0" smtClean="0"/>
              <a:t> software (</a:t>
            </a:r>
            <a:r>
              <a:rPr lang="hu-HU" dirty="0" err="1" smtClean="0"/>
              <a:t>ArcGIS</a:t>
            </a:r>
            <a:r>
              <a:rPr lang="hu-HU" dirty="0" smtClean="0"/>
              <a:t> and QGIS)</a:t>
            </a:r>
          </a:p>
          <a:p>
            <a:r>
              <a:rPr lang="hu-HU" dirty="0" err="1" smtClean="0"/>
              <a:t>Challange</a:t>
            </a:r>
            <a:r>
              <a:rPr lang="hu-HU" dirty="0" smtClean="0"/>
              <a:t>: </a:t>
            </a:r>
            <a:r>
              <a:rPr lang="hu-HU" dirty="0" err="1" smtClean="0"/>
              <a:t>the</a:t>
            </a:r>
            <a:r>
              <a:rPr lang="hu-HU" dirty="0" smtClean="0"/>
              <a:t> GIS software </a:t>
            </a:r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lines</a:t>
            </a:r>
            <a:r>
              <a:rPr lang="hu-HU" dirty="0" smtClean="0"/>
              <a:t> and no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symbols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65289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Tartalom helye 7" descr="erdely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84213" y="-26988"/>
            <a:ext cx="10526713" cy="6905626"/>
          </a:xfrm>
        </p:spPr>
      </p:pic>
      <p:sp>
        <p:nvSpPr>
          <p:cNvPr id="9" name="Cím 2"/>
          <p:cNvSpPr>
            <a:spLocks noGrp="1"/>
          </p:cNvSpPr>
          <p:nvPr>
            <p:ph type="title"/>
          </p:nvPr>
        </p:nvSpPr>
        <p:spPr>
          <a:xfrm>
            <a:off x="467544" y="0"/>
            <a:ext cx="1872208" cy="8367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SRTM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966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Tartalom helye 3" descr="erdely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8313" y="0"/>
            <a:ext cx="10080626" cy="6892925"/>
          </a:xfrm>
        </p:spPr>
      </p:pic>
      <p:sp>
        <p:nvSpPr>
          <p:cNvPr id="5" name="Cím 2"/>
          <p:cNvSpPr>
            <a:spLocks noGrp="1"/>
          </p:cNvSpPr>
          <p:nvPr>
            <p:ph type="title"/>
          </p:nvPr>
        </p:nvSpPr>
        <p:spPr>
          <a:xfrm>
            <a:off x="467544" y="0"/>
            <a:ext cx="1872208" cy="8367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SRTM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094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Tartalom helye 3" descr="erdely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6875" y="0"/>
            <a:ext cx="12241213" cy="6869113"/>
          </a:xfrm>
        </p:spPr>
      </p:pic>
      <p:sp>
        <p:nvSpPr>
          <p:cNvPr id="5" name="Cím 2"/>
          <p:cNvSpPr>
            <a:spLocks noGrp="1"/>
          </p:cNvSpPr>
          <p:nvPr>
            <p:ph type="title"/>
          </p:nvPr>
        </p:nvSpPr>
        <p:spPr>
          <a:xfrm>
            <a:off x="467544" y="0"/>
            <a:ext cx="1872208" cy="8367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SRTM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4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" name="Tartalom helye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7" descr="erdely_massz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0" y="-315913"/>
            <a:ext cx="10872788" cy="791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5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Tartalom helye 3" descr="erdely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39738" y="-171450"/>
            <a:ext cx="9907588" cy="7200900"/>
          </a:xfrm>
        </p:spPr>
      </p:pic>
    </p:spTree>
    <p:extLst>
      <p:ext uri="{BB962C8B-B14F-4D97-AF65-F5344CB8AC3E}">
        <p14:creationId xmlns:p14="http://schemas.microsoft.com/office/powerpoint/2010/main" val="2730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algorithms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, 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preserve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critical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Polygon</a:t>
            </a:r>
            <a:r>
              <a:rPr lang="hu-HU" dirty="0" smtClean="0"/>
              <a:t> </a:t>
            </a:r>
            <a:r>
              <a:rPr lang="hu-HU" dirty="0" err="1" smtClean="0"/>
              <a:t>simplification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083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mo_hatar_telj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77975"/>
            <a:ext cx="849630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ím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hu-HU" altLang="hu-HU" dirty="0" err="1" smtClean="0"/>
              <a:t>Simple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border</a:t>
            </a:r>
            <a:r>
              <a:rPr lang="hu-HU" altLang="hu-HU" dirty="0" smtClean="0"/>
              <a:t> line</a:t>
            </a:r>
          </a:p>
        </p:txBody>
      </p:sp>
      <p:pic>
        <p:nvPicPr>
          <p:cNvPr id="4" name="Tartalom helye 3" descr="mo_hatar_reszlet.jpg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133600"/>
            <a:ext cx="8153400" cy="3971925"/>
          </a:xfrm>
        </p:spPr>
      </p:pic>
      <p:sp>
        <p:nvSpPr>
          <p:cNvPr id="43013" name="Szövegdoboz 5"/>
          <p:cNvSpPr txBox="1">
            <a:spLocks noChangeArrowheads="1"/>
          </p:cNvSpPr>
          <p:nvPr/>
        </p:nvSpPr>
        <p:spPr bwMode="auto">
          <a:xfrm>
            <a:off x="611188" y="1557338"/>
            <a:ext cx="34559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800">
                <a:latin typeface="Calibri" pitchFamily="34" charset="0"/>
              </a:rPr>
              <a:t>&gt;1 : 2 000 000</a:t>
            </a:r>
          </a:p>
        </p:txBody>
      </p:sp>
    </p:spTree>
    <p:extLst>
      <p:ext uri="{BB962C8B-B14F-4D97-AF65-F5344CB8AC3E}">
        <p14:creationId xmlns:p14="http://schemas.microsoft.com/office/powerpoint/2010/main" val="28734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Kép 4" descr="megye_reszlet_jo_d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91440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Cím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hu-HU" altLang="hu-HU" dirty="0" err="1" smtClean="0"/>
              <a:t>County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border</a:t>
            </a:r>
            <a:endParaRPr lang="hu-HU" altLang="hu-HU" dirty="0" smtClean="0"/>
          </a:p>
        </p:txBody>
      </p:sp>
      <p:pic>
        <p:nvPicPr>
          <p:cNvPr id="4" name="Tartalom helye 3" descr="megye_reszlet_hibas_dp.jpg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/>
          <a:stretch>
            <a:fillRect/>
          </a:stretch>
        </p:blipFill>
        <p:spPr>
          <a:xfrm>
            <a:off x="1403350" y="1557338"/>
            <a:ext cx="6584950" cy="4895850"/>
          </a:xfrm>
        </p:spPr>
      </p:pic>
    </p:spTree>
    <p:extLst>
      <p:ext uri="{BB962C8B-B14F-4D97-AF65-F5344CB8AC3E}">
        <p14:creationId xmlns:p14="http://schemas.microsoft.com/office/powerpoint/2010/main" val="192156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ím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hu-HU" altLang="hu-HU" dirty="0" err="1" smtClean="0"/>
              <a:t>Original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state</a:t>
            </a:r>
            <a:endParaRPr lang="hu-HU" altLang="hu-HU" dirty="0" smtClean="0"/>
          </a:p>
        </p:txBody>
      </p:sp>
      <p:pic>
        <p:nvPicPr>
          <p:cNvPr id="45059" name="Tartalom helye 4" descr="topology_preserving_1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557338"/>
            <a:ext cx="7272338" cy="5046662"/>
          </a:xfrm>
        </p:spPr>
      </p:pic>
      <p:sp>
        <p:nvSpPr>
          <p:cNvPr id="45060" name="Szövegdoboz 3"/>
          <p:cNvSpPr txBox="1">
            <a:spLocks noChangeArrowheads="1"/>
          </p:cNvSpPr>
          <p:nvPr/>
        </p:nvSpPr>
        <p:spPr bwMode="auto">
          <a:xfrm>
            <a:off x="6084888" y="6611938"/>
            <a:ext cx="32400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1000"/>
              <a:t>http://www.jasondavies.com/maps/simplify/</a:t>
            </a:r>
          </a:p>
        </p:txBody>
      </p:sp>
    </p:spTree>
    <p:extLst>
      <p:ext uri="{BB962C8B-B14F-4D97-AF65-F5344CB8AC3E}">
        <p14:creationId xmlns:p14="http://schemas.microsoft.com/office/powerpoint/2010/main" val="41083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ím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hu-HU" altLang="hu-HU" dirty="0" smtClean="0"/>
              <a:t>Line </a:t>
            </a:r>
            <a:r>
              <a:rPr lang="hu-HU" altLang="hu-HU" dirty="0" err="1" smtClean="0"/>
              <a:t>simplification</a:t>
            </a:r>
            <a:r>
              <a:rPr lang="hu-HU" altLang="hu-HU" dirty="0" smtClean="0"/>
              <a:t>…</a:t>
            </a:r>
          </a:p>
        </p:txBody>
      </p:sp>
      <p:pic>
        <p:nvPicPr>
          <p:cNvPr id="46083" name="Tartalom helye 4" descr="topology_preserving_2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425" y="1600200"/>
            <a:ext cx="8142288" cy="5257800"/>
          </a:xfrm>
        </p:spPr>
      </p:pic>
    </p:spTree>
    <p:extLst>
      <p:ext uri="{BB962C8B-B14F-4D97-AF65-F5344CB8AC3E}">
        <p14:creationId xmlns:p14="http://schemas.microsoft.com/office/powerpoint/2010/main" val="428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Horizontal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391400" cy="4495800"/>
          </a:xfrm>
        </p:spPr>
        <p:txBody>
          <a:bodyPr/>
          <a:lstStyle/>
          <a:p>
            <a:r>
              <a:rPr lang="hu-HU" dirty="0" err="1" smtClean="0"/>
              <a:t>Reducing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number</a:t>
            </a:r>
            <a:r>
              <a:rPr lang="hu-HU" dirty="0" smtClean="0"/>
              <a:t> </a:t>
            </a:r>
          </a:p>
          <a:p>
            <a:pPr marL="0" indent="0">
              <a:buNone/>
            </a:pPr>
            <a:r>
              <a:rPr lang="hu-HU" dirty="0" smtClean="0"/>
              <a:t>of </a:t>
            </a:r>
            <a:r>
              <a:rPr lang="hu-HU" dirty="0" err="1" smtClean="0"/>
              <a:t>polyline</a:t>
            </a:r>
            <a:r>
              <a:rPr lang="hu-HU" dirty="0" smtClean="0"/>
              <a:t> </a:t>
            </a:r>
            <a:r>
              <a:rPr lang="hu-HU" dirty="0" err="1" smtClean="0"/>
              <a:t>nodes</a:t>
            </a:r>
            <a:r>
              <a:rPr lang="hu-HU" dirty="0" smtClean="0"/>
              <a:t>, </a:t>
            </a:r>
          </a:p>
          <a:p>
            <a:pPr marL="0" indent="0">
              <a:buNone/>
            </a:pPr>
            <a:r>
              <a:rPr lang="hu-HU" dirty="0" err="1" smtClean="0"/>
              <a:t>while</a:t>
            </a:r>
            <a:r>
              <a:rPr lang="hu-HU" dirty="0" smtClean="0"/>
              <a:t> </a:t>
            </a:r>
            <a:r>
              <a:rPr lang="hu-HU" dirty="0" err="1" smtClean="0"/>
              <a:t>keeping</a:t>
            </a:r>
            <a:r>
              <a:rPr lang="hu-HU" dirty="0" smtClean="0"/>
              <a:t> </a:t>
            </a:r>
            <a:r>
              <a:rPr lang="hu-HU" dirty="0" err="1" smtClean="0"/>
              <a:t>geometry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Usage</a:t>
            </a:r>
            <a:r>
              <a:rPr lang="hu-HU" dirty="0" smtClean="0"/>
              <a:t> of line </a:t>
            </a:r>
            <a:r>
              <a:rPr lang="hu-HU" dirty="0" err="1" smtClean="0"/>
              <a:t>simplification</a:t>
            </a:r>
            <a:r>
              <a:rPr lang="hu-HU" dirty="0" smtClean="0"/>
              <a:t> and </a:t>
            </a:r>
            <a:r>
              <a:rPr lang="hu-HU" dirty="0" err="1" smtClean="0"/>
              <a:t>smoothing</a:t>
            </a:r>
            <a:r>
              <a:rPr lang="hu-HU" dirty="0" smtClean="0"/>
              <a:t> </a:t>
            </a:r>
            <a:r>
              <a:rPr lang="hu-HU" dirty="0" err="1" smtClean="0"/>
              <a:t>algorithms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68" y="963971"/>
            <a:ext cx="3930724" cy="576825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003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Preserve</a:t>
            </a:r>
            <a:r>
              <a:rPr lang="hu-HU" dirty="0" smtClean="0"/>
              <a:t> </a:t>
            </a:r>
            <a:r>
              <a:rPr lang="hu-HU" dirty="0" err="1" smtClean="0"/>
              <a:t>topology</a:t>
            </a:r>
            <a:r>
              <a:rPr lang="hu-HU" dirty="0" smtClean="0"/>
              <a:t>, </a:t>
            </a:r>
            <a:r>
              <a:rPr lang="hu-HU" dirty="0" err="1" smtClean="0"/>
              <a:t>selecting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critical</a:t>
            </a:r>
            <a:r>
              <a:rPr lang="hu-HU" dirty="0" smtClean="0"/>
              <a:t> </a:t>
            </a:r>
            <a:r>
              <a:rPr lang="hu-HU" dirty="0" err="1" smtClean="0"/>
              <a:t>points</a:t>
            </a:r>
            <a:endParaRPr lang="hu-HU" dirty="0"/>
          </a:p>
        </p:txBody>
      </p:sp>
      <p:pic>
        <p:nvPicPr>
          <p:cNvPr id="4" name="Tartalom helye 3" descr="topology_preserving_3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5090" y="1600200"/>
            <a:ext cx="6668770" cy="4495800"/>
          </a:xfrm>
        </p:spPr>
      </p:pic>
    </p:spTree>
    <p:extLst>
      <p:ext uri="{BB962C8B-B14F-4D97-AF65-F5344CB8AC3E}">
        <p14:creationId xmlns:p14="http://schemas.microsoft.com/office/powerpoint/2010/main" val="30384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Vertical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r>
              <a:rPr lang="hu-HU" dirty="0" smtClean="0"/>
              <a:t>: </a:t>
            </a:r>
            <a:r>
              <a:rPr lang="hu-HU" dirty="0" err="1" smtClean="0"/>
              <a:t>Carpathian</a:t>
            </a:r>
            <a:r>
              <a:rPr lang="hu-HU" dirty="0" smtClean="0"/>
              <a:t> </a:t>
            </a:r>
            <a:r>
              <a:rPr lang="hu-HU" dirty="0" err="1" smtClean="0"/>
              <a:t>basin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Iberian</a:t>
            </a:r>
            <a:r>
              <a:rPr lang="hu-HU" dirty="0" smtClean="0"/>
              <a:t> </a:t>
            </a:r>
            <a:r>
              <a:rPr lang="hu-HU" dirty="0" err="1" smtClean="0"/>
              <a:t>abyssal</a:t>
            </a:r>
            <a:r>
              <a:rPr lang="hu-HU" dirty="0" smtClean="0"/>
              <a:t> </a:t>
            </a:r>
            <a:r>
              <a:rPr lang="hu-HU" dirty="0" err="1" smtClean="0"/>
              <a:t>plain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917" r="10044" b="12917"/>
          <a:stretch/>
        </p:blipFill>
        <p:spPr bwMode="auto">
          <a:xfrm>
            <a:off x="-188586" y="1644040"/>
            <a:ext cx="5198746" cy="469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958" r="10981" b="17084"/>
          <a:stretch/>
        </p:blipFill>
        <p:spPr bwMode="auto">
          <a:xfrm>
            <a:off x="4788024" y="1695088"/>
            <a:ext cx="5076826" cy="467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8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űhel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1934</TotalTime>
  <Words>1946</Words>
  <Application>Microsoft Office PowerPoint</Application>
  <PresentationFormat>Diavetítés a képernyőre (4:3 oldalarány)</PresentationFormat>
  <Paragraphs>322</Paragraphs>
  <Slides>80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80</vt:i4>
      </vt:variant>
    </vt:vector>
  </HeadingPairs>
  <TitlesOfParts>
    <vt:vector size="87" baseType="lpstr">
      <vt:lpstr>Arial</vt:lpstr>
      <vt:lpstr>Calibri</vt:lpstr>
      <vt:lpstr>Courier New</vt:lpstr>
      <vt:lpstr>Tw Cen MT</vt:lpstr>
      <vt:lpstr>Wingdings</vt:lpstr>
      <vt:lpstr>Wingdings 2</vt:lpstr>
      <vt:lpstr>Medián</vt:lpstr>
      <vt:lpstr>Automations in cartographic generalization</vt:lpstr>
      <vt:lpstr>Representing relief by older methods</vt:lpstr>
      <vt:lpstr>Representing terrain: Contour lines</vt:lpstr>
      <vt:lpstr>PowerPoint bemutató</vt:lpstr>
      <vt:lpstr>Topomaps in Switzerland</vt:lpstr>
      <vt:lpstr>Contour lines</vt:lpstr>
      <vt:lpstr>Creating contours</vt:lpstr>
      <vt:lpstr>Horizontal generalization</vt:lpstr>
      <vt:lpstr>Vertical generalization: Carpathian basin and the Iberian abyssal plain</vt:lpstr>
      <vt:lpstr>Imhof (1965): a) Increase of elevations by geometric progression, b) The method of „equal area stairsteps ”</vt:lpstr>
      <vt:lpstr>The frequency of elevation (height and depths) values of the Earth in percentage of the total surface</vt:lpstr>
      <vt:lpstr>Bathymetric lines</vt:lpstr>
      <vt:lpstr>Example: the number of contour intervals on maps of various scales</vt:lpstr>
      <vt:lpstr>Hypsometry and bathymetry</vt:lpstr>
      <vt:lpstr>Hipsometric and bathymetric tint</vt:lpstr>
      <vt:lpstr>PowerPoint bemutató</vt:lpstr>
      <vt:lpstr>Hill shading</vt:lpstr>
      <vt:lpstr>Water network - rivers</vt:lpstr>
      <vt:lpstr>Water network –lakes or rivers represented as polygons</vt:lpstr>
      <vt:lpstr>Simplification</vt:lpstr>
      <vt:lpstr>Simplification with lost topology</vt:lpstr>
      <vt:lpstr>Smoothing after simplification</vt:lpstr>
      <vt:lpstr>PowerPoint bemutató</vt:lpstr>
      <vt:lpstr>Delineation</vt:lpstr>
      <vt:lpstr>Coastlines</vt:lpstr>
      <vt:lpstr>Preserving areas</vt:lpstr>
      <vt:lpstr>Coastlines</vt:lpstr>
      <vt:lpstr>Mistakes in automations intersections or closed lines</vt:lpstr>
      <vt:lpstr>Borders</vt:lpstr>
      <vt:lpstr>Borders</vt:lpstr>
      <vt:lpstr>Roads </vt:lpstr>
      <vt:lpstr>Railways</vt:lpstr>
      <vt:lpstr>Buildings</vt:lpstr>
      <vt:lpstr>Land cover (poygons)</vt:lpstr>
      <vt:lpstr>Land cover</vt:lpstr>
      <vt:lpstr>Fundamental operations of generalization  How to generalize?</vt:lpstr>
      <vt:lpstr>Vector-based operations - Simplification</vt:lpstr>
      <vt:lpstr>Classification</vt:lpstr>
      <vt:lpstr>Nth point</vt:lpstr>
      <vt:lpstr>Nth point</vt:lpstr>
      <vt:lpstr>Code</vt:lpstr>
      <vt:lpstr>Radial distance</vt:lpstr>
      <vt:lpstr>Radial distance</vt:lpstr>
      <vt:lpstr>Perpendicular distance</vt:lpstr>
      <vt:lpstr>Code</vt:lpstr>
      <vt:lpstr>Code 2.</vt:lpstr>
      <vt:lpstr>Jenk’s</vt:lpstr>
      <vt:lpstr>Jenk’s </vt:lpstr>
      <vt:lpstr>Lang: 2 parameters (Look ahead, tolerance)</vt:lpstr>
      <vt:lpstr>Lang</vt:lpstr>
      <vt:lpstr>Lang</vt:lpstr>
      <vt:lpstr>Lang</vt:lpstr>
      <vt:lpstr>Reumann-Witkam</vt:lpstr>
      <vt:lpstr>Reumann-Witkam</vt:lpstr>
      <vt:lpstr>Algorithm</vt:lpstr>
      <vt:lpstr>Douglas-Peucker (in ArcGIS: Point remove)</vt:lpstr>
      <vt:lpstr>Douglas-Peucker</vt:lpstr>
      <vt:lpstr>Douglas-Peucker</vt:lpstr>
      <vt:lpstr>Code</vt:lpstr>
      <vt:lpstr>Code 2.</vt:lpstr>
      <vt:lpstr>Using Douglas-Peucker algorithm without smoothing for contour lines</vt:lpstr>
      <vt:lpstr>Douglas-Peucker + Smoothing with Bezier curves</vt:lpstr>
      <vt:lpstr>Visvalingam-Whyatt</vt:lpstr>
      <vt:lpstr>Wang in ArcGIS (Bend simplify)</vt:lpstr>
      <vt:lpstr>JavaScript implementation</vt:lpstr>
      <vt:lpstr>Douglas-Peucker algorithm in software</vt:lpstr>
      <vt:lpstr>ArcGIS 10.1 Cartography Toolbox </vt:lpstr>
      <vt:lpstr>SRTM</vt:lpstr>
      <vt:lpstr>Polyline/polygon simplification in practice: Example: Contour lines</vt:lpstr>
      <vt:lpstr>SRTM</vt:lpstr>
      <vt:lpstr>SRTM</vt:lpstr>
      <vt:lpstr>SRTM</vt:lpstr>
      <vt:lpstr>PowerPoint bemutató</vt:lpstr>
      <vt:lpstr>PowerPoint bemutató</vt:lpstr>
      <vt:lpstr>Polygon simplification</vt:lpstr>
      <vt:lpstr>Simple border line</vt:lpstr>
      <vt:lpstr>County border</vt:lpstr>
      <vt:lpstr>Original state</vt:lpstr>
      <vt:lpstr>Line simplification…</vt:lpstr>
      <vt:lpstr>Preserve topology, selecting the critical points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Automations in cartographic generalization</dc:title>
  <dc:creator>Ungvári Zsuzsannna</dc:creator>
  <cp:lastModifiedBy>ungvarizs</cp:lastModifiedBy>
  <cp:revision>65</cp:revision>
  <dcterms:created xsi:type="dcterms:W3CDTF">2014-09-26T10:35:36Z</dcterms:created>
  <dcterms:modified xsi:type="dcterms:W3CDTF">2015-09-25T07:10:52Z</dcterms:modified>
</cp:coreProperties>
</file>