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296" r:id="rId24"/>
    <p:sldId id="295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44BE7-BAB1-4BF6-9FCA-B5444A9FD37D}" type="datetimeFigureOut">
              <a:rPr lang="hu-HU" smtClean="0"/>
              <a:t>2015.10.01.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B0630-118F-4D4E-9628-80E1B5E04B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526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B0630-118F-4D4E-9628-80E1B5E04B9B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1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LANG </a:t>
            </a:r>
            <a:r>
              <a:rPr lang="hu-HU" dirty="0" err="1" smtClean="0"/>
              <a:t>algorithm</a:t>
            </a:r>
            <a:r>
              <a:rPr lang="hu-HU" dirty="0" smtClean="0"/>
              <a:t> </a:t>
            </a:r>
            <a:r>
              <a:rPr lang="hu-HU" dirty="0" err="1" smtClean="0"/>
              <a:t>visualization</a:t>
            </a:r>
            <a:r>
              <a:rPr lang="hu-HU" dirty="0" smtClean="0"/>
              <a:t>: http://www.geogra.uah.es/patxi/gisweb/LGmodule/LGSelect.htm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B0630-118F-4D4E-9628-80E1B5E04B9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536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2015.10.01.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2015.10.01.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DF4919B-4047-4DB1-8B39-23A42AEBA556}" type="datetimeFigureOut">
              <a:rPr lang="hu-HU" smtClean="0"/>
              <a:t>2015.10.01.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2015.10.01.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2015.10.01.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DF4919B-4047-4DB1-8B39-23A42AEBA556}" type="datetimeFigureOut">
              <a:rPr lang="hu-HU" smtClean="0"/>
              <a:t>2015.10.01.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DF4919B-4047-4DB1-8B39-23A42AEBA556}" type="datetimeFigureOut">
              <a:rPr lang="hu-HU" smtClean="0"/>
              <a:t>2015.10.01.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2015.10.01.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2015.10.01.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2015.10.01.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DF4919B-4047-4DB1-8B39-23A42AEBA556}" type="datetimeFigureOut">
              <a:rPr lang="hu-HU" smtClean="0"/>
              <a:t>2015.10.01.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2015.10.01.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hyperlink" Target="http://graphics.cs.ucdavis.edu/education/CAGDNotes/Chaikins-Algorithm/Chaikins-Algorith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resources.arcgis.com/EN/HELP/MAIN/10.1/index.html#//016w0000004v00000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15616" y="4038600"/>
            <a:ext cx="7723584" cy="182880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err="1"/>
              <a:t>Automations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cartographic</a:t>
            </a:r>
            <a:r>
              <a:rPr lang="hu-HU" dirty="0"/>
              <a:t> </a:t>
            </a:r>
            <a:r>
              <a:rPr lang="hu-HU" dirty="0" err="1"/>
              <a:t>generalization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hu-HU" dirty="0" smtClean="0"/>
              <a:t>Line </a:t>
            </a:r>
            <a:r>
              <a:rPr lang="hu-HU" dirty="0" err="1" smtClean="0"/>
              <a:t>smoothing</a:t>
            </a:r>
            <a:r>
              <a:rPr lang="hu-HU" dirty="0" smtClean="0"/>
              <a:t> and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Generalization</a:t>
            </a:r>
            <a:r>
              <a:rPr lang="hu-HU" dirty="0" smtClean="0"/>
              <a:t> </a:t>
            </a:r>
            <a:r>
              <a:rPr lang="hu-HU" dirty="0" err="1" smtClean="0"/>
              <a:t>toolset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ARCGIS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9135" y="6079295"/>
            <a:ext cx="219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3. </a:t>
            </a:r>
            <a:r>
              <a:rPr lang="hu-HU" sz="3200" dirty="0" err="1" smtClean="0"/>
              <a:t>lesson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6701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Chaikin</a:t>
            </a:r>
            <a:r>
              <a:rPr lang="hu-HU" dirty="0" smtClean="0"/>
              <a:t>’s </a:t>
            </a:r>
            <a:r>
              <a:rPr lang="hu-HU" dirty="0" err="1" smtClean="0"/>
              <a:t>algorithm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1417" b="4622"/>
          <a:stretch/>
        </p:blipFill>
        <p:spPr bwMode="auto">
          <a:xfrm>
            <a:off x="107504" y="1628800"/>
            <a:ext cx="9036496" cy="496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Chaikin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graphics.cs.ucdavis.edu/education/CAGDNotes/Chaikins-Algorithm/Chaikins-Algorithm.html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099" name="Picture 3" descr="$\displaystyle {\bf Q} _i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951224"/>
            <a:ext cx="646857" cy="8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$\displaystyle \frac{3}{4} {\bf P} _i + \frac{1}{4} {\bf P} _{i+1}$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5642"/>
            <a:ext cx="2448272" cy="124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$\displaystyle {\bf R} _i$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4377343"/>
            <a:ext cx="739503" cy="94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$\displaystyle =$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88879"/>
            <a:ext cx="362100" cy="6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$\displaystyle \frac{1}{4} {\bf P} _i + \frac{3}{4} {\bf P} _{i+1}$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1"/>
            <a:ext cx="2448272" cy="124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$\displaystyle =$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53405"/>
            <a:ext cx="362100" cy="6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67283"/>
            <a:ext cx="31432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Chaikin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3990975" cy="289560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54" y="1700808"/>
            <a:ext cx="3714750" cy="25812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52106"/>
            <a:ext cx="3448050" cy="25717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54" y="3952106"/>
            <a:ext cx="3448050" cy="25908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148064" y="395210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B-Spline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533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Snakes-algorithm</a:t>
            </a:r>
            <a:endParaRPr lang="hu-H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6" t="20678" b="7796"/>
          <a:stretch/>
        </p:blipFill>
        <p:spPr bwMode="auto">
          <a:xfrm>
            <a:off x="251520" y="1844824"/>
            <a:ext cx="8580188" cy="454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7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Snakes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54" y="2564904"/>
            <a:ext cx="6993777" cy="115141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7623847" cy="50405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11559" y="4221088"/>
            <a:ext cx="783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/>
              <a:t>Internal</a:t>
            </a:r>
            <a:r>
              <a:rPr lang="hu-HU" sz="2800" dirty="0" smtClean="0"/>
              <a:t> </a:t>
            </a:r>
            <a:r>
              <a:rPr lang="hu-HU" sz="2800" dirty="0" err="1" smtClean="0"/>
              <a:t>energy</a:t>
            </a:r>
            <a:r>
              <a:rPr lang="hu-HU" sz="2800" dirty="0" smtClean="0"/>
              <a:t> </a:t>
            </a:r>
            <a:r>
              <a:rPr lang="hu-HU" sz="2800" dirty="0" err="1" smtClean="0"/>
              <a:t>desribes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characteristics</a:t>
            </a:r>
            <a:r>
              <a:rPr lang="hu-HU" sz="2800" dirty="0" smtClean="0"/>
              <a:t> of </a:t>
            </a:r>
            <a:r>
              <a:rPr lang="hu-HU" sz="2800" dirty="0" err="1" smtClean="0"/>
              <a:t>the</a:t>
            </a:r>
            <a:r>
              <a:rPr lang="hu-HU" sz="2800" dirty="0" smtClean="0"/>
              <a:t> line </a:t>
            </a:r>
            <a:endParaRPr lang="hu-HU" sz="28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15056"/>
            <a:ext cx="8856984" cy="36327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11558" y="5805264"/>
            <a:ext cx="806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External</a:t>
            </a:r>
            <a:r>
              <a:rPr lang="hu-HU" sz="2400" dirty="0" smtClean="0"/>
              <a:t> </a:t>
            </a:r>
            <a:r>
              <a:rPr lang="hu-HU" sz="2400" dirty="0" err="1" smtClean="0"/>
              <a:t>energy</a:t>
            </a:r>
            <a:r>
              <a:rPr lang="hu-HU" sz="2400" dirty="0" smtClean="0"/>
              <a:t> </a:t>
            </a:r>
            <a:r>
              <a:rPr lang="hu-HU" sz="2400" dirty="0" err="1" smtClean="0"/>
              <a:t>helps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smooth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line and </a:t>
            </a:r>
            <a:r>
              <a:rPr lang="hu-HU" sz="2400" dirty="0" err="1" smtClean="0"/>
              <a:t>decrease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details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4926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Snakes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err="1" smtClean="0"/>
              <a:t>Parameters</a:t>
            </a:r>
            <a:r>
              <a:rPr lang="hu-HU" dirty="0" smtClean="0"/>
              <a:t>: </a:t>
            </a:r>
            <a:r>
              <a:rPr lang="hu-HU" dirty="0" err="1" smtClean="0"/>
              <a:t>Alpha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err="1" smtClean="0">
                <a:sym typeface="Wingdings" panose="05000000000000000000" pitchFamily="2" charset="2"/>
              </a:rPr>
              <a:t>elasticity</a:t>
            </a:r>
            <a:r>
              <a:rPr lang="hu-HU" dirty="0" smtClean="0"/>
              <a:t> and </a:t>
            </a:r>
            <a:r>
              <a:rPr lang="hu-HU" dirty="0" err="1" smtClean="0"/>
              <a:t>Beta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err="1" smtClean="0">
                <a:sym typeface="Wingdings" panose="05000000000000000000" pitchFamily="2" charset="2"/>
              </a:rPr>
              <a:t>stiftness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err="1" smtClean="0">
                <a:sym typeface="Wingdings" panose="05000000000000000000" pitchFamily="2" charset="2"/>
              </a:rPr>
              <a:t>Other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usage</a:t>
            </a:r>
            <a:r>
              <a:rPr lang="hu-HU" dirty="0" smtClean="0">
                <a:sym typeface="Wingdings" panose="05000000000000000000" pitchFamily="2" charset="2"/>
              </a:rPr>
              <a:t>: Digital </a:t>
            </a:r>
            <a:r>
              <a:rPr lang="hu-HU" dirty="0" err="1" smtClean="0">
                <a:sym typeface="Wingdings" panose="05000000000000000000" pitchFamily="2" charset="2"/>
              </a:rPr>
              <a:t>signal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processing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8" r="24589" b="7391"/>
          <a:stretch/>
        </p:blipFill>
        <p:spPr bwMode="auto">
          <a:xfrm>
            <a:off x="971600" y="2852936"/>
            <a:ext cx="6760750" cy="383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2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Hermite</a:t>
            </a:r>
            <a:r>
              <a:rPr lang="hu-HU" dirty="0" smtClean="0"/>
              <a:t> </a:t>
            </a:r>
            <a:r>
              <a:rPr lang="hu-HU" dirty="0" err="1" smtClean="0"/>
              <a:t>spline</a:t>
            </a:r>
            <a:r>
              <a:rPr lang="hu-HU" dirty="0" smtClean="0"/>
              <a:t> </a:t>
            </a:r>
            <a:r>
              <a:rPr lang="hu-HU" dirty="0" err="1" smtClean="0"/>
              <a:t>interpolation</a:t>
            </a:r>
            <a:r>
              <a:rPr lang="hu-HU" dirty="0" smtClean="0"/>
              <a:t>/</a:t>
            </a:r>
            <a:r>
              <a:rPr lang="hu-HU" dirty="0" err="1" smtClean="0"/>
              <a:t>Bezier</a:t>
            </a:r>
            <a:r>
              <a:rPr lang="hu-HU" dirty="0" smtClean="0"/>
              <a:t> </a:t>
            </a:r>
            <a:r>
              <a:rPr lang="hu-HU" dirty="0" err="1" smtClean="0"/>
              <a:t>curves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err="1" smtClean="0"/>
              <a:t>Replace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broken</a:t>
            </a:r>
            <a:r>
              <a:rPr lang="hu-HU" dirty="0" smtClean="0"/>
              <a:t> </a:t>
            </a:r>
            <a:r>
              <a:rPr lang="hu-HU" dirty="0" err="1" smtClean="0"/>
              <a:t>lines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real</a:t>
            </a:r>
            <a:r>
              <a:rPr lang="hu-HU" dirty="0" smtClean="0"/>
              <a:t> </a:t>
            </a:r>
            <a:r>
              <a:rPr lang="hu-HU" dirty="0" err="1" smtClean="0"/>
              <a:t>curve</a:t>
            </a:r>
            <a:endParaRPr lang="hu-HU" dirty="0" smtClean="0"/>
          </a:p>
          <a:p>
            <a:r>
              <a:rPr lang="hu-HU" dirty="0" smtClean="0"/>
              <a:t>Both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parametric</a:t>
            </a:r>
            <a:r>
              <a:rPr lang="hu-HU" dirty="0" smtClean="0"/>
              <a:t> </a:t>
            </a:r>
            <a:r>
              <a:rPr lang="hu-HU" dirty="0" err="1" smtClean="0"/>
              <a:t>curves</a:t>
            </a:r>
            <a:endParaRPr lang="hu-HU" dirty="0" smtClean="0"/>
          </a:p>
          <a:p>
            <a:r>
              <a:rPr lang="hu-HU" dirty="0" err="1" smtClean="0"/>
              <a:t>Mathematical</a:t>
            </a:r>
            <a:r>
              <a:rPr lang="hu-HU" dirty="0" smtClean="0"/>
              <a:t> </a:t>
            </a:r>
            <a:r>
              <a:rPr lang="hu-HU" dirty="0" err="1" smtClean="0"/>
              <a:t>basis</a:t>
            </a:r>
            <a:r>
              <a:rPr lang="hu-HU" dirty="0" smtClean="0"/>
              <a:t>: Bernstein </a:t>
            </a:r>
            <a:r>
              <a:rPr lang="hu-HU" dirty="0" err="1" smtClean="0"/>
              <a:t>polynomials</a:t>
            </a:r>
            <a:endParaRPr lang="hu-HU" dirty="0" smtClean="0"/>
          </a:p>
          <a:p>
            <a:r>
              <a:rPr lang="hu-HU" dirty="0" smtClean="0"/>
              <a:t>Pierre </a:t>
            </a:r>
            <a:r>
              <a:rPr lang="hu-HU" dirty="0" err="1" smtClean="0"/>
              <a:t>Bezier</a:t>
            </a:r>
            <a:r>
              <a:rPr lang="hu-HU" dirty="0" smtClean="0"/>
              <a:t>: 1962 </a:t>
            </a:r>
            <a:r>
              <a:rPr lang="hu-HU" dirty="0" err="1" smtClean="0"/>
              <a:t>used</a:t>
            </a:r>
            <a:r>
              <a:rPr lang="hu-HU" dirty="0" smtClean="0"/>
              <a:t> </a:t>
            </a:r>
            <a:r>
              <a:rPr lang="hu-HU" dirty="0" err="1" smtClean="0"/>
              <a:t>them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design </a:t>
            </a:r>
            <a:r>
              <a:rPr lang="hu-HU" dirty="0" err="1" smtClean="0"/>
              <a:t>automobile</a:t>
            </a:r>
            <a:r>
              <a:rPr lang="hu-HU" dirty="0" smtClean="0"/>
              <a:t> </a:t>
            </a:r>
            <a:r>
              <a:rPr lang="hu-HU" dirty="0" err="1" smtClean="0"/>
              <a:t>bodies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Renault.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66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Bezier</a:t>
            </a:r>
            <a:r>
              <a:rPr lang="hu-HU" dirty="0" smtClean="0"/>
              <a:t> </a:t>
            </a:r>
            <a:r>
              <a:rPr lang="hu-HU" dirty="0" err="1" smtClean="0"/>
              <a:t>curve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err="1" smtClean="0"/>
              <a:t>Linear</a:t>
            </a:r>
            <a:r>
              <a:rPr lang="hu-HU" dirty="0" smtClean="0"/>
              <a:t> „</a:t>
            </a:r>
            <a:r>
              <a:rPr lang="hu-HU" dirty="0" err="1" smtClean="0"/>
              <a:t>curve</a:t>
            </a:r>
            <a:r>
              <a:rPr lang="hu-HU" dirty="0" smtClean="0"/>
              <a:t>”</a:t>
            </a:r>
          </a:p>
          <a:p>
            <a:endParaRPr lang="hu-HU" dirty="0"/>
          </a:p>
          <a:p>
            <a:r>
              <a:rPr lang="hu-HU" dirty="0" err="1" smtClean="0"/>
              <a:t>Quadratic</a:t>
            </a:r>
            <a:r>
              <a:rPr lang="hu-HU" dirty="0" smtClean="0"/>
              <a:t> </a:t>
            </a:r>
            <a:r>
              <a:rPr lang="hu-HU" dirty="0" err="1" smtClean="0"/>
              <a:t>curve</a:t>
            </a:r>
            <a:r>
              <a:rPr lang="hu-HU" dirty="0" smtClean="0"/>
              <a:t>: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err="1" smtClean="0">
                <a:sym typeface="Wingdings" panose="05000000000000000000" pitchFamily="2" charset="2"/>
              </a:rPr>
              <a:t>Parabolic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segment</a:t>
            </a:r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Cubic</a:t>
            </a:r>
            <a:r>
              <a:rPr lang="hu-HU" dirty="0" smtClean="0"/>
              <a:t> </a:t>
            </a:r>
            <a:r>
              <a:rPr lang="hu-HU" dirty="0" err="1" smtClean="0"/>
              <a:t>curve</a:t>
            </a:r>
            <a:r>
              <a:rPr lang="hu-HU" dirty="0" smtClean="0"/>
              <a:t>:</a:t>
            </a:r>
          </a:p>
          <a:p>
            <a:endParaRPr lang="hu-HU" dirty="0"/>
          </a:p>
          <a:p>
            <a:r>
              <a:rPr lang="hu-HU" dirty="0" err="1" smtClean="0"/>
              <a:t>Degree</a:t>
            </a:r>
            <a:r>
              <a:rPr lang="hu-HU" dirty="0" smtClean="0"/>
              <a:t> </a:t>
            </a:r>
            <a:r>
              <a:rPr lang="hu-HU" dirty="0" err="1" smtClean="0"/>
              <a:t>elevation</a:t>
            </a:r>
            <a:r>
              <a:rPr lang="hu-HU" dirty="0" smtClean="0"/>
              <a:t> is </a:t>
            </a:r>
            <a:r>
              <a:rPr lang="hu-HU" dirty="0" err="1" smtClean="0"/>
              <a:t>possible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8352185" cy="38804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8" y="4221088"/>
            <a:ext cx="8620040" cy="35215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7" y="3328986"/>
            <a:ext cx="8331265" cy="33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Bezier</a:t>
            </a:r>
            <a:r>
              <a:rPr lang="hu-HU" dirty="0" smtClean="0"/>
              <a:t> </a:t>
            </a:r>
            <a:r>
              <a:rPr lang="hu-HU" dirty="0" err="1" smtClean="0"/>
              <a:t>curves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98521"/>
            <a:ext cx="3429000" cy="142875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12" y="1675641"/>
            <a:ext cx="3429000" cy="14287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93375"/>
            <a:ext cx="3429000" cy="14287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632" y="3893325"/>
            <a:ext cx="2286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Bezier</a:t>
            </a:r>
            <a:r>
              <a:rPr lang="hu-HU" dirty="0" smtClean="0"/>
              <a:t> </a:t>
            </a:r>
            <a:r>
              <a:rPr lang="hu-HU" dirty="0" err="1" smtClean="0"/>
              <a:t>curves</a:t>
            </a:r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D:\phd\debrecen_2013\fogaras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88705"/>
            <a:ext cx="7128792" cy="494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2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Smoothing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9120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ArcGIS</a:t>
            </a:r>
            <a:r>
              <a:rPr lang="hu-HU" dirty="0" smtClean="0"/>
              <a:t> </a:t>
            </a:r>
            <a:r>
              <a:rPr lang="hu-HU" dirty="0" err="1" smtClean="0"/>
              <a:t>smoothing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Smoothing</a:t>
            </a:r>
            <a:r>
              <a:rPr lang="hu-HU" dirty="0" smtClean="0"/>
              <a:t> </a:t>
            </a:r>
            <a:r>
              <a:rPr lang="hu-HU" dirty="0" smtClean="0"/>
              <a:t>line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polygon</a:t>
            </a:r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Bezier</a:t>
            </a:r>
            <a:r>
              <a:rPr lang="hu-HU" dirty="0" smtClean="0"/>
              <a:t> </a:t>
            </a:r>
            <a:r>
              <a:rPr lang="hu-HU" dirty="0" err="1" smtClean="0"/>
              <a:t>interpolation</a:t>
            </a:r>
            <a:r>
              <a:rPr lang="hu-HU" dirty="0" smtClean="0"/>
              <a:t> and PAEK </a:t>
            </a:r>
            <a:r>
              <a:rPr lang="en-US" dirty="0" smtClean="0"/>
              <a:t>(</a:t>
            </a:r>
            <a:r>
              <a:rPr lang="en-US" dirty="0"/>
              <a:t>Polynomial Approximation with Exponential </a:t>
            </a:r>
            <a:r>
              <a:rPr lang="en-US" dirty="0" smtClean="0"/>
              <a:t>Kernel</a:t>
            </a:r>
            <a:r>
              <a:rPr lang="hu-HU" dirty="0" smtClean="0"/>
              <a:t>) </a:t>
            </a:r>
            <a:r>
              <a:rPr lang="hu-HU" dirty="0" smtClean="0"/>
              <a:t>~ </a:t>
            </a:r>
            <a:r>
              <a:rPr lang="hu-HU" dirty="0" err="1" smtClean="0"/>
              <a:t>Chaiken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Official</a:t>
            </a:r>
            <a:r>
              <a:rPr lang="hu-HU" dirty="0" smtClean="0"/>
              <a:t> </a:t>
            </a:r>
            <a:r>
              <a:rPr lang="hu-HU" dirty="0" err="1" smtClean="0"/>
              <a:t>ArcGIS</a:t>
            </a:r>
            <a:r>
              <a:rPr lang="hu-HU" dirty="0" smtClean="0"/>
              <a:t> </a:t>
            </a:r>
            <a:r>
              <a:rPr lang="hu-HU" dirty="0" err="1" smtClean="0"/>
              <a:t>Documentation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Internet</a:t>
            </a:r>
            <a:endParaRPr lang="hu-HU" dirty="0"/>
          </a:p>
          <a:p>
            <a:r>
              <a:rPr lang="hu-HU" dirty="0" smtClean="0">
                <a:hlinkClick r:id="rId2"/>
              </a:rPr>
              <a:t>http</a:t>
            </a:r>
            <a:r>
              <a:rPr lang="hu-HU" dirty="0">
                <a:hlinkClick r:id="rId2"/>
              </a:rPr>
              <a:t>://resources.arcgis.com/EN/HELP/MAIN/10.1/index.html#//</a:t>
            </a:r>
            <a:r>
              <a:rPr lang="hu-HU" dirty="0" smtClean="0">
                <a:hlinkClick r:id="rId2"/>
              </a:rPr>
              <a:t>016w0000004v000000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4788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Tartalom helye 3" descr="eotr_szv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38313"/>
            <a:ext cx="8229600" cy="4011612"/>
          </a:xfrm>
        </p:spPr>
      </p:pic>
      <p:sp>
        <p:nvSpPr>
          <p:cNvPr id="26627" name="Cím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hu-HU" altLang="hu-HU" dirty="0" err="1" smtClean="0"/>
              <a:t>Declaring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scale</a:t>
            </a:r>
            <a:endParaRPr lang="hu-HU" altLang="hu-HU" dirty="0" smtClean="0"/>
          </a:p>
        </p:txBody>
      </p:sp>
      <p:sp>
        <p:nvSpPr>
          <p:cNvPr id="26628" name="Szövegdoboz 4"/>
          <p:cNvSpPr txBox="1">
            <a:spLocks noChangeArrowheads="1"/>
          </p:cNvSpPr>
          <p:nvPr/>
        </p:nvSpPr>
        <p:spPr bwMode="auto">
          <a:xfrm>
            <a:off x="4211638" y="6021388"/>
            <a:ext cx="453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>
                <a:latin typeface="Lucida Sans Unicode" panose="020B0602030504020204" pitchFamily="34" charset="0"/>
              </a:rPr>
              <a:t>1 : 150 000</a:t>
            </a:r>
          </a:p>
        </p:txBody>
      </p:sp>
    </p:spTree>
    <p:extLst>
      <p:ext uri="{BB962C8B-B14F-4D97-AF65-F5344CB8AC3E}">
        <p14:creationId xmlns:p14="http://schemas.microsoft.com/office/powerpoint/2010/main" val="27150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atlasz_mira_erde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3758891" cy="2592288"/>
          </a:xfrm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27651" name="Cím 2"/>
          <p:cNvSpPr>
            <a:spLocks noGrp="1"/>
          </p:cNvSpPr>
          <p:nvPr>
            <p:ph type="title"/>
          </p:nvPr>
        </p:nvSpPr>
        <p:spPr>
          <a:xfrm>
            <a:off x="611188" y="274638"/>
            <a:ext cx="8353425" cy="1143000"/>
          </a:xfrm>
        </p:spPr>
        <p:txBody>
          <a:bodyPr/>
          <a:lstStyle/>
          <a:p>
            <a:pPr eaLnBrk="1" hangingPunct="1"/>
            <a:r>
              <a:rPr lang="hu-HU" altLang="hu-HU" dirty="0" err="1" smtClean="0"/>
              <a:t>Comparing</a:t>
            </a:r>
            <a:r>
              <a:rPr lang="hu-HU" altLang="hu-HU" dirty="0"/>
              <a:t> </a:t>
            </a:r>
            <a:r>
              <a:rPr lang="hu-HU" altLang="hu-HU" dirty="0" err="1" smtClean="0"/>
              <a:t>with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maps</a:t>
            </a:r>
            <a:r>
              <a:rPr lang="hu-HU" altLang="hu-HU" dirty="0" smtClean="0"/>
              <a:t> </a:t>
            </a:r>
            <a:endParaRPr lang="hu-HU" altLang="hu-HU" dirty="0" smtClean="0"/>
          </a:p>
        </p:txBody>
      </p:sp>
      <p:sp>
        <p:nvSpPr>
          <p:cNvPr id="27652" name="Szövegdoboz 6"/>
          <p:cNvSpPr txBox="1">
            <a:spLocks noChangeArrowheads="1"/>
          </p:cNvSpPr>
          <p:nvPr/>
        </p:nvSpPr>
        <p:spPr bwMode="auto">
          <a:xfrm>
            <a:off x="323850" y="3500438"/>
            <a:ext cx="3887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dirty="0" smtClean="0">
                <a:latin typeface="Lucida Sans Unicode" panose="020B0602030504020204" pitchFamily="34" charset="0"/>
              </a:rPr>
              <a:t>Atlas </a:t>
            </a:r>
            <a:r>
              <a:rPr lang="hu-HU" altLang="hu-HU" dirty="0" err="1">
                <a:latin typeface="Lucida Sans Unicode" panose="020B0602030504020204" pitchFamily="34" charset="0"/>
              </a:rPr>
              <a:t>Mira</a:t>
            </a:r>
            <a:r>
              <a:rPr lang="hu-HU" altLang="hu-HU" dirty="0">
                <a:latin typeface="Lucida Sans Unicode" panose="020B0602030504020204" pitchFamily="34" charset="0"/>
              </a:rPr>
              <a:t> 1 : </a:t>
            </a:r>
            <a:r>
              <a:rPr lang="hu-HU" altLang="hu-HU" dirty="0" err="1">
                <a:latin typeface="Lucida Sans Unicode" panose="020B0602030504020204" pitchFamily="34" charset="0"/>
              </a:rPr>
              <a:t>1</a:t>
            </a:r>
            <a:r>
              <a:rPr lang="hu-HU" altLang="hu-HU" dirty="0">
                <a:latin typeface="Lucida Sans Unicode" panose="020B0602030504020204" pitchFamily="34" charset="0"/>
              </a:rPr>
              <a:t> 250 000</a:t>
            </a:r>
          </a:p>
        </p:txBody>
      </p:sp>
      <p:pic>
        <p:nvPicPr>
          <p:cNvPr id="27653" name="Tartalom helye 3" descr="Sofia_2,5 milli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3825"/>
            <a:ext cx="3097212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Szövegdoboz 8"/>
          <p:cNvSpPr txBox="1">
            <a:spLocks noChangeArrowheads="1"/>
          </p:cNvSpPr>
          <p:nvPr/>
        </p:nvSpPr>
        <p:spPr bwMode="auto">
          <a:xfrm>
            <a:off x="4140200" y="5805488"/>
            <a:ext cx="1800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dirty="0" smtClean="0">
                <a:latin typeface="Lucida Sans Unicode" panose="020B0602030504020204" pitchFamily="34" charset="0"/>
              </a:rPr>
              <a:t>World Map Series</a:t>
            </a:r>
            <a:endParaRPr lang="hu-HU" altLang="hu-HU" dirty="0">
              <a:latin typeface="Lucida Sans Unicode" panose="020B0602030504020204" pitchFamily="34" charset="0"/>
            </a:endParaRPr>
          </a:p>
          <a:p>
            <a:pPr eaLnBrk="1" hangingPunct="1"/>
            <a:r>
              <a:rPr lang="hu-HU" altLang="hu-HU" dirty="0">
                <a:latin typeface="Lucida Sans Unicode" panose="020B0602030504020204" pitchFamily="34" charset="0"/>
              </a:rPr>
              <a:t>1 : 2 500 000</a:t>
            </a:r>
          </a:p>
        </p:txBody>
      </p:sp>
      <p:pic>
        <p:nvPicPr>
          <p:cNvPr id="10" name="Tartalom helye 3" descr="mna_erde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772816"/>
            <a:ext cx="3952433" cy="2725762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27656" name="Szövegdoboz 10"/>
          <p:cNvSpPr txBox="1">
            <a:spLocks noChangeArrowheads="1"/>
          </p:cNvSpPr>
          <p:nvPr/>
        </p:nvSpPr>
        <p:spPr bwMode="auto">
          <a:xfrm>
            <a:off x="4775676" y="5085184"/>
            <a:ext cx="3168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dirty="0" err="1" smtClean="0">
                <a:latin typeface="Lucida Sans Unicode" panose="020B0602030504020204" pitchFamily="34" charset="0"/>
              </a:rPr>
              <a:t>Hungarian</a:t>
            </a:r>
            <a:r>
              <a:rPr lang="hu-HU" altLang="hu-HU" dirty="0" smtClean="0">
                <a:latin typeface="Lucida Sans Unicode" panose="020B0602030504020204" pitchFamily="34" charset="0"/>
              </a:rPr>
              <a:t> National Atlas 1989</a:t>
            </a:r>
            <a:endParaRPr lang="hu-HU" altLang="hu-HU" dirty="0">
              <a:latin typeface="Lucida Sans Unicode" panose="020B0602030504020204" pitchFamily="34" charset="0"/>
            </a:endParaRPr>
          </a:p>
          <a:p>
            <a:pPr algn="ctr" eaLnBrk="1" hangingPunct="1"/>
            <a:r>
              <a:rPr lang="hu-HU" altLang="hu-HU" dirty="0">
                <a:latin typeface="Lucida Sans Unicode" panose="020B0602030504020204" pitchFamily="34" charset="0"/>
              </a:rPr>
              <a:t>1 : 2 000 </a:t>
            </a:r>
            <a:r>
              <a:rPr lang="hu-HU" altLang="hu-HU" dirty="0" err="1">
                <a:latin typeface="Lucida Sans Unicode" panose="020B0602030504020204" pitchFamily="34" charset="0"/>
              </a:rPr>
              <a:t>000</a:t>
            </a:r>
            <a:endParaRPr lang="hu-HU" altLang="hu-HU" dirty="0"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Degree</a:t>
            </a:r>
            <a:r>
              <a:rPr lang="hu-HU" dirty="0" smtClean="0"/>
              <a:t> of </a:t>
            </a:r>
            <a:r>
              <a:rPr lang="hu-HU" dirty="0" err="1" smtClean="0"/>
              <a:t>generalization</a:t>
            </a:r>
            <a:endParaRPr lang="hu-HU" dirty="0"/>
          </a:p>
        </p:txBody>
      </p:sp>
      <p:pic>
        <p:nvPicPr>
          <p:cNvPr id="4" name="Tartalom helye 3" descr="fogaras_mintater_dp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5" y="1697547"/>
            <a:ext cx="8153400" cy="4301105"/>
          </a:xfrm>
        </p:spPr>
      </p:pic>
    </p:spTree>
    <p:extLst>
      <p:ext uri="{BB962C8B-B14F-4D97-AF65-F5344CB8AC3E}">
        <p14:creationId xmlns:p14="http://schemas.microsoft.com/office/powerpoint/2010/main" val="18291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Continous</a:t>
            </a:r>
            <a:r>
              <a:rPr lang="hu-HU" dirty="0" smtClean="0"/>
              <a:t> </a:t>
            </a:r>
            <a:r>
              <a:rPr lang="hu-HU" dirty="0" err="1" smtClean="0"/>
              <a:t>generalization</a:t>
            </a:r>
            <a:r>
              <a:rPr lang="hu-HU" dirty="0" smtClean="0"/>
              <a:t>?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degree</a:t>
            </a:r>
            <a:r>
              <a:rPr lang="hu-HU" dirty="0" smtClean="0"/>
              <a:t> of </a:t>
            </a:r>
            <a:r>
              <a:rPr lang="hu-HU" dirty="0" err="1" smtClean="0"/>
              <a:t>generalization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every</a:t>
            </a:r>
            <a:r>
              <a:rPr lang="hu-HU" dirty="0" smtClean="0"/>
              <a:t> </a:t>
            </a:r>
            <a:r>
              <a:rPr lang="hu-HU" dirty="0" err="1" smtClean="0"/>
              <a:t>scale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 err="1" smtClean="0"/>
              <a:t>Questions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Is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existing</a:t>
            </a:r>
            <a:r>
              <a:rPr lang="hu-HU" dirty="0" smtClean="0"/>
              <a:t>?</a:t>
            </a:r>
          </a:p>
          <a:p>
            <a:pPr lvl="1"/>
            <a:r>
              <a:rPr lang="hu-HU" dirty="0" smtClean="0"/>
              <a:t>Is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necessary</a:t>
            </a:r>
            <a:r>
              <a:rPr lang="hu-HU" dirty="0" smtClean="0"/>
              <a:t>?</a:t>
            </a:r>
          </a:p>
          <a:p>
            <a:pPr marL="36576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04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Smoothing</a:t>
            </a:r>
            <a:endParaRPr lang="hu-HU" dirty="0"/>
          </a:p>
        </p:txBody>
      </p:sp>
      <p:pic>
        <p:nvPicPr>
          <p:cNvPr id="4" name="Tartalom helye 3" descr="fogaras_dp_torott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861204"/>
            <a:ext cx="8153400" cy="397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3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Smoothing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D:\phd\debrecen_2013\fogaras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88705"/>
            <a:ext cx="7128792" cy="494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4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Smoothing</a:t>
            </a:r>
            <a:r>
              <a:rPr lang="hu-HU" dirty="0" smtClean="0"/>
              <a:t> </a:t>
            </a:r>
            <a:r>
              <a:rPr lang="hu-HU" dirty="0" err="1" smtClean="0"/>
              <a:t>algorithms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9" t="40216" b="19723"/>
          <a:stretch/>
        </p:blipFill>
        <p:spPr>
          <a:xfrm>
            <a:off x="179512" y="1700808"/>
            <a:ext cx="9222401" cy="4967717"/>
          </a:xfrm>
        </p:spPr>
      </p:pic>
    </p:spTree>
    <p:extLst>
      <p:ext uri="{BB962C8B-B14F-4D97-AF65-F5344CB8AC3E}">
        <p14:creationId xmlns:p14="http://schemas.microsoft.com/office/powerpoint/2010/main" val="38268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McMaster</a:t>
            </a:r>
            <a:r>
              <a:rPr lang="hu-HU" dirty="0" smtClean="0"/>
              <a:t> </a:t>
            </a:r>
            <a:r>
              <a:rPr lang="hu-HU" dirty="0" err="1" smtClean="0"/>
              <a:t>Sliding</a:t>
            </a:r>
            <a:r>
              <a:rPr lang="hu-HU" dirty="0" smtClean="0"/>
              <a:t> </a:t>
            </a:r>
            <a:r>
              <a:rPr lang="hu-HU" dirty="0" err="1" smtClean="0"/>
              <a:t>averaging</a:t>
            </a:r>
            <a:r>
              <a:rPr lang="hu-HU" dirty="0" smtClean="0"/>
              <a:t>, </a:t>
            </a:r>
            <a:r>
              <a:rPr lang="hu-HU" dirty="0" err="1" smtClean="0"/>
              <a:t>McMaster</a:t>
            </a:r>
            <a:r>
              <a:rPr lang="hu-HU" dirty="0" smtClean="0"/>
              <a:t> </a:t>
            </a:r>
            <a:r>
              <a:rPr lang="hu-HU" dirty="0" err="1" smtClean="0"/>
              <a:t>Distance</a:t>
            </a:r>
            <a:r>
              <a:rPr lang="hu-HU" dirty="0" smtClean="0"/>
              <a:t> </a:t>
            </a:r>
            <a:r>
              <a:rPr lang="hu-HU" dirty="0" err="1" smtClean="0"/>
              <a:t>Weighting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u="sng" dirty="0" err="1" smtClean="0"/>
              <a:t>Sliding</a:t>
            </a:r>
            <a:r>
              <a:rPr lang="hu-HU" u="sng" dirty="0" smtClean="0"/>
              <a:t> </a:t>
            </a:r>
            <a:r>
              <a:rPr lang="hu-HU" u="sng" dirty="0" err="1" smtClean="0"/>
              <a:t>averaging</a:t>
            </a:r>
            <a:r>
              <a:rPr lang="hu-HU" dirty="0" smtClean="0"/>
              <a:t>:  (</a:t>
            </a:r>
            <a:r>
              <a:rPr lang="hu-HU" dirty="0" err="1" smtClean="0"/>
              <a:t>Slide</a:t>
            </a:r>
            <a:r>
              <a:rPr lang="hu-HU" dirty="0" smtClean="0"/>
              <a:t>, </a:t>
            </a:r>
            <a:r>
              <a:rPr lang="hu-HU" dirty="0" err="1" smtClean="0"/>
              <a:t>look</a:t>
            </a:r>
            <a:r>
              <a:rPr lang="hu-HU" dirty="0" smtClean="0"/>
              <a:t> </a:t>
            </a:r>
            <a:r>
              <a:rPr lang="hu-HU" dirty="0" err="1" smtClean="0"/>
              <a:t>ahead</a:t>
            </a:r>
            <a:r>
              <a:rPr lang="hu-HU" dirty="0" smtClean="0"/>
              <a:t>)</a:t>
            </a:r>
          </a:p>
          <a:p>
            <a:r>
              <a:rPr lang="hu-HU" dirty="0" smtClean="0"/>
              <a:t>A = (P</a:t>
            </a:r>
            <a:r>
              <a:rPr lang="hu-HU" baseline="-25000" dirty="0" smtClean="0"/>
              <a:t>i-2</a:t>
            </a:r>
            <a:r>
              <a:rPr lang="hu-HU" dirty="0" smtClean="0"/>
              <a:t> + P</a:t>
            </a:r>
            <a:r>
              <a:rPr lang="hu-HU" baseline="-25000" dirty="0" smtClean="0"/>
              <a:t>i-1</a:t>
            </a:r>
            <a:r>
              <a:rPr lang="hu-HU" dirty="0" smtClean="0"/>
              <a:t> +P</a:t>
            </a:r>
            <a:r>
              <a:rPr lang="hu-HU" baseline="-25000" dirty="0" smtClean="0"/>
              <a:t>i</a:t>
            </a:r>
            <a:r>
              <a:rPr lang="hu-HU" dirty="0" smtClean="0"/>
              <a:t> + </a:t>
            </a:r>
            <a:r>
              <a:rPr lang="hu-HU" dirty="0" err="1" smtClean="0"/>
              <a:t>P</a:t>
            </a:r>
            <a:r>
              <a:rPr lang="hu-HU" baseline="-25000" dirty="0" err="1" smtClean="0"/>
              <a:t>i</a:t>
            </a:r>
            <a:r>
              <a:rPr lang="hu-HU" baseline="-25000" dirty="0" smtClean="0"/>
              <a:t>+1</a:t>
            </a:r>
            <a:r>
              <a:rPr lang="hu-HU" dirty="0" smtClean="0"/>
              <a:t>+ P</a:t>
            </a:r>
            <a:r>
              <a:rPr lang="hu-HU" baseline="-25000" dirty="0" smtClean="0"/>
              <a:t>i+2</a:t>
            </a:r>
            <a:r>
              <a:rPr lang="hu-HU" dirty="0" smtClean="0"/>
              <a:t> )/5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Slide</a:t>
            </a:r>
            <a:r>
              <a:rPr lang="hu-HU" dirty="0" smtClean="0"/>
              <a:t>: </a:t>
            </a:r>
            <a:r>
              <a:rPr lang="hu-HU" dirty="0" err="1" smtClean="0"/>
              <a:t>NewPi</a:t>
            </a:r>
            <a:r>
              <a:rPr lang="hu-HU" dirty="0" smtClean="0"/>
              <a:t> = </a:t>
            </a:r>
            <a:r>
              <a:rPr lang="hu-HU" dirty="0" err="1" smtClean="0"/>
              <a:t>Abs</a:t>
            </a:r>
            <a:r>
              <a:rPr lang="hu-HU" dirty="0" smtClean="0"/>
              <a:t>(</a:t>
            </a:r>
            <a:r>
              <a:rPr lang="hu-HU" dirty="0" err="1" smtClean="0"/>
              <a:t>A-Pi</a:t>
            </a:r>
            <a:r>
              <a:rPr lang="hu-HU" dirty="0" smtClean="0"/>
              <a:t>)/2 + P</a:t>
            </a:r>
            <a:r>
              <a:rPr lang="hu-HU" baseline="-25000" dirty="0" smtClean="0"/>
              <a:t>i</a:t>
            </a:r>
          </a:p>
          <a:p>
            <a:endParaRPr lang="hu-HU" baseline="-25000" dirty="0"/>
          </a:p>
          <a:p>
            <a:r>
              <a:rPr lang="hu-HU" u="sng" dirty="0" err="1" smtClean="0"/>
              <a:t>Distance</a:t>
            </a:r>
            <a:r>
              <a:rPr lang="hu-HU" u="sng" dirty="0" smtClean="0"/>
              <a:t> </a:t>
            </a:r>
            <a:r>
              <a:rPr lang="hu-HU" u="sng" dirty="0" err="1"/>
              <a:t>w</a:t>
            </a:r>
            <a:r>
              <a:rPr lang="hu-HU" u="sng" dirty="0" err="1" smtClean="0"/>
              <a:t>eighting</a:t>
            </a:r>
            <a:r>
              <a:rPr lang="hu-HU" dirty="0" smtClean="0"/>
              <a:t>: </a:t>
            </a:r>
            <a:r>
              <a:rPr lang="hu-HU" dirty="0"/>
              <a:t>(</a:t>
            </a:r>
            <a:r>
              <a:rPr lang="hu-HU" dirty="0" err="1"/>
              <a:t>Slide</a:t>
            </a:r>
            <a:r>
              <a:rPr lang="hu-HU" dirty="0"/>
              <a:t>, </a:t>
            </a:r>
            <a:r>
              <a:rPr lang="hu-HU" dirty="0" err="1"/>
              <a:t>look</a:t>
            </a:r>
            <a:r>
              <a:rPr lang="hu-HU" dirty="0"/>
              <a:t> </a:t>
            </a:r>
            <a:r>
              <a:rPr lang="hu-HU" dirty="0" err="1"/>
              <a:t>ahead</a:t>
            </a:r>
            <a:r>
              <a:rPr lang="hu-HU" dirty="0"/>
              <a:t>)</a:t>
            </a:r>
            <a:endParaRPr lang="hu-HU" dirty="0" smtClean="0"/>
          </a:p>
          <a:p>
            <a:r>
              <a:rPr lang="en-US" dirty="0"/>
              <a:t>the weight is the reciprocal of the distance from the point to the currently smoothed point. The parameter </a:t>
            </a:r>
            <a:r>
              <a:rPr lang="en-US" b="1" dirty="0"/>
              <a:t>slide</a:t>
            </a:r>
            <a:r>
              <a:rPr lang="en-US" dirty="0"/>
              <a:t> is used for linear interpolation between the original position of the point and newly computed position where value 0 means the original position.</a:t>
            </a:r>
            <a:endParaRPr lang="hu-HU" baseline="-25000" dirty="0"/>
          </a:p>
        </p:txBody>
      </p:sp>
    </p:spTree>
    <p:extLst>
      <p:ext uri="{BB962C8B-B14F-4D97-AF65-F5344CB8AC3E}">
        <p14:creationId xmlns:p14="http://schemas.microsoft.com/office/powerpoint/2010/main" val="13957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McMaster</a:t>
            </a:r>
            <a:r>
              <a:rPr lang="hu-HU" dirty="0"/>
              <a:t> </a:t>
            </a:r>
            <a:r>
              <a:rPr lang="hu-HU" dirty="0" err="1"/>
              <a:t>Sliding</a:t>
            </a:r>
            <a:r>
              <a:rPr lang="hu-HU" dirty="0"/>
              <a:t> </a:t>
            </a:r>
            <a:r>
              <a:rPr lang="hu-HU" dirty="0" err="1"/>
              <a:t>averaging</a:t>
            </a:r>
            <a:r>
              <a:rPr lang="hu-HU" dirty="0"/>
              <a:t>, </a:t>
            </a:r>
            <a:r>
              <a:rPr lang="hu-HU" dirty="0" err="1"/>
              <a:t>McMaster</a:t>
            </a:r>
            <a:r>
              <a:rPr lang="hu-HU" dirty="0"/>
              <a:t> </a:t>
            </a:r>
            <a:r>
              <a:rPr lang="hu-HU" dirty="0" err="1"/>
              <a:t>Distance</a:t>
            </a:r>
            <a:r>
              <a:rPr lang="hu-HU" dirty="0"/>
              <a:t> </a:t>
            </a:r>
            <a:r>
              <a:rPr lang="hu-HU" dirty="0" err="1"/>
              <a:t>Weighting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1" t="20801" b="5547"/>
          <a:stretch/>
        </p:blipFill>
        <p:spPr bwMode="auto">
          <a:xfrm>
            <a:off x="179512" y="1844824"/>
            <a:ext cx="8796211" cy="479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0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Boyle’s </a:t>
            </a:r>
            <a:r>
              <a:rPr lang="hu-HU" dirty="0" err="1" smtClean="0"/>
              <a:t>forward-looking</a:t>
            </a:r>
            <a:r>
              <a:rPr lang="hu-HU" dirty="0" smtClean="0"/>
              <a:t> </a:t>
            </a:r>
            <a:r>
              <a:rPr lang="hu-HU" dirty="0" err="1" smtClean="0"/>
              <a:t>algorithm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8" t="21110" b="6780"/>
          <a:stretch/>
        </p:blipFill>
        <p:spPr bwMode="auto">
          <a:xfrm>
            <a:off x="-25152" y="1700808"/>
            <a:ext cx="9169152" cy="488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Boyle’s </a:t>
            </a:r>
            <a:r>
              <a:rPr lang="hu-HU" dirty="0" err="1"/>
              <a:t>forward-looking</a:t>
            </a:r>
            <a:r>
              <a:rPr lang="hu-HU" dirty="0"/>
              <a:t> </a:t>
            </a:r>
            <a:r>
              <a:rPr lang="hu-HU" dirty="0" err="1"/>
              <a:t>algorithm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position of each point depends on the position of the previous points and the point </a:t>
            </a:r>
            <a:r>
              <a:rPr lang="en-US" b="1" dirty="0" err="1"/>
              <a:t>look_ahead</a:t>
            </a:r>
            <a:r>
              <a:rPr lang="en-US" dirty="0"/>
              <a:t> ahead</a:t>
            </a:r>
            <a:r>
              <a:rPr lang="en-US" dirty="0" smtClean="0"/>
              <a:t>.</a:t>
            </a:r>
            <a:endParaRPr lang="hu-HU" dirty="0"/>
          </a:p>
          <a:p>
            <a:r>
              <a:rPr lang="hu-HU" dirty="0" smtClean="0"/>
              <a:t>(</a:t>
            </a:r>
            <a:r>
              <a:rPr lang="hu-HU" dirty="0" err="1" smtClean="0"/>
              <a:t>Previous</a:t>
            </a:r>
            <a:r>
              <a:rPr lang="hu-HU" dirty="0" smtClean="0"/>
              <a:t> </a:t>
            </a:r>
            <a:r>
              <a:rPr lang="hu-HU" dirty="0" err="1" smtClean="0"/>
              <a:t>example</a:t>
            </a:r>
            <a:r>
              <a:rPr lang="hu-HU" dirty="0" smtClean="0"/>
              <a:t>: </a:t>
            </a:r>
            <a:r>
              <a:rPr lang="hu-HU" dirty="0" err="1" smtClean="0"/>
              <a:t>look</a:t>
            </a:r>
            <a:r>
              <a:rPr lang="hu-HU" dirty="0" smtClean="0"/>
              <a:t> </a:t>
            </a:r>
            <a:r>
              <a:rPr lang="hu-HU" dirty="0" err="1" smtClean="0"/>
              <a:t>ahead</a:t>
            </a:r>
            <a:r>
              <a:rPr lang="hu-HU" dirty="0" smtClean="0"/>
              <a:t>=7)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77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2701</TotalTime>
  <Words>351</Words>
  <Application>Microsoft Office PowerPoint</Application>
  <PresentationFormat>Diavetítés a képernyőre (4:3 oldalarány)</PresentationFormat>
  <Paragraphs>71</Paragraphs>
  <Slides>24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1" baseType="lpstr">
      <vt:lpstr>Arial</vt:lpstr>
      <vt:lpstr>Calibri</vt:lpstr>
      <vt:lpstr>Lucida Sans Unicode</vt:lpstr>
      <vt:lpstr>Tw Cen MT</vt:lpstr>
      <vt:lpstr>Wingdings</vt:lpstr>
      <vt:lpstr>Wingdings 2</vt:lpstr>
      <vt:lpstr>Medián</vt:lpstr>
      <vt:lpstr>Automations in cartographic generalization</vt:lpstr>
      <vt:lpstr>Smoothing</vt:lpstr>
      <vt:lpstr>Smoothing</vt:lpstr>
      <vt:lpstr>Smoothing</vt:lpstr>
      <vt:lpstr>Smoothing algorithms</vt:lpstr>
      <vt:lpstr>McMaster Sliding averaging, McMaster Distance Weighting</vt:lpstr>
      <vt:lpstr>McMaster Sliding averaging, McMaster Distance Weighting</vt:lpstr>
      <vt:lpstr>Boyle’s forward-looking algorithm</vt:lpstr>
      <vt:lpstr>Boyle’s forward-looking algorithm</vt:lpstr>
      <vt:lpstr>Chaikin’s algorithm</vt:lpstr>
      <vt:lpstr>Chaikin</vt:lpstr>
      <vt:lpstr>Chaikin</vt:lpstr>
      <vt:lpstr>Snakes-algorithm</vt:lpstr>
      <vt:lpstr>Snakes</vt:lpstr>
      <vt:lpstr>Snakes</vt:lpstr>
      <vt:lpstr>Hermite spline interpolation/Bezier curves</vt:lpstr>
      <vt:lpstr>Bezier curve</vt:lpstr>
      <vt:lpstr>Bezier curves</vt:lpstr>
      <vt:lpstr>Bezier curves…</vt:lpstr>
      <vt:lpstr>ArcGIS smoothing</vt:lpstr>
      <vt:lpstr>Declaring the scale</vt:lpstr>
      <vt:lpstr>Comparing with maps </vt:lpstr>
      <vt:lpstr>Degree of generalization</vt:lpstr>
      <vt:lpstr>Continous generalization?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Automations in cartographic generalization</dc:title>
  <dc:creator>Ungvári Zsuzsannna</dc:creator>
  <cp:lastModifiedBy>ungvarizs</cp:lastModifiedBy>
  <cp:revision>66</cp:revision>
  <dcterms:created xsi:type="dcterms:W3CDTF">2014-10-07T06:59:07Z</dcterms:created>
  <dcterms:modified xsi:type="dcterms:W3CDTF">2015-10-01T06:58:25Z</dcterms:modified>
</cp:coreProperties>
</file>