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4"/>
  </p:notesMasterIdLst>
  <p:handoutMasterIdLst>
    <p:handoutMasterId r:id="rId65"/>
  </p:handoutMasterIdLst>
  <p:sldIdLst>
    <p:sldId id="256" r:id="rId2"/>
    <p:sldId id="305" r:id="rId3"/>
    <p:sldId id="317" r:id="rId4"/>
    <p:sldId id="318" r:id="rId5"/>
    <p:sldId id="319" r:id="rId6"/>
    <p:sldId id="320" r:id="rId7"/>
    <p:sldId id="321" r:id="rId8"/>
    <p:sldId id="322" r:id="rId9"/>
    <p:sldId id="311" r:id="rId10"/>
    <p:sldId id="312" r:id="rId11"/>
    <p:sldId id="323" r:id="rId12"/>
    <p:sldId id="306" r:id="rId13"/>
    <p:sldId id="307" r:id="rId14"/>
    <p:sldId id="308" r:id="rId15"/>
    <p:sldId id="309" r:id="rId16"/>
    <p:sldId id="310" r:id="rId17"/>
    <p:sldId id="315" r:id="rId18"/>
    <p:sldId id="313" r:id="rId19"/>
    <p:sldId id="260" r:id="rId20"/>
    <p:sldId id="261" r:id="rId21"/>
    <p:sldId id="262" r:id="rId22"/>
    <p:sldId id="259" r:id="rId23"/>
    <p:sldId id="263" r:id="rId24"/>
    <p:sldId id="264" r:id="rId25"/>
    <p:sldId id="265" r:id="rId26"/>
    <p:sldId id="266" r:id="rId27"/>
    <p:sldId id="267" r:id="rId28"/>
    <p:sldId id="268" r:id="rId29"/>
    <p:sldId id="271" r:id="rId30"/>
    <p:sldId id="269" r:id="rId31"/>
    <p:sldId id="272" r:id="rId32"/>
    <p:sldId id="273" r:id="rId33"/>
    <p:sldId id="270" r:id="rId34"/>
    <p:sldId id="274" r:id="rId35"/>
    <p:sldId id="275" r:id="rId36"/>
    <p:sldId id="278" r:id="rId37"/>
    <p:sldId id="276" r:id="rId38"/>
    <p:sldId id="280" r:id="rId39"/>
    <p:sldId id="281" r:id="rId40"/>
    <p:sldId id="282" r:id="rId41"/>
    <p:sldId id="284" r:id="rId42"/>
    <p:sldId id="283" r:id="rId43"/>
    <p:sldId id="285" r:id="rId44"/>
    <p:sldId id="286" r:id="rId45"/>
    <p:sldId id="287" r:id="rId46"/>
    <p:sldId id="288" r:id="rId47"/>
    <p:sldId id="289" r:id="rId48"/>
    <p:sldId id="279" r:id="rId49"/>
    <p:sldId id="291" r:id="rId50"/>
    <p:sldId id="290" r:id="rId51"/>
    <p:sldId id="292" r:id="rId52"/>
    <p:sldId id="293" r:id="rId53"/>
    <p:sldId id="294" r:id="rId54"/>
    <p:sldId id="295" r:id="rId55"/>
    <p:sldId id="296" r:id="rId56"/>
    <p:sldId id="297" r:id="rId57"/>
    <p:sldId id="303" r:id="rId58"/>
    <p:sldId id="298" r:id="rId59"/>
    <p:sldId id="299" r:id="rId60"/>
    <p:sldId id="300" r:id="rId61"/>
    <p:sldId id="301" r:id="rId62"/>
    <p:sldId id="302" r:id="rId63"/>
  </p:sldIdLst>
  <p:sldSz cx="9144000" cy="6858000" type="screen4x3"/>
  <p:notesSz cx="6761163" cy="9942513"/>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incs stílus, csak rács">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94660"/>
  </p:normalViewPr>
  <p:slideViewPr>
    <p:cSldViewPr>
      <p:cViewPr varScale="1">
        <p:scale>
          <a:sx n="110" d="100"/>
          <a:sy n="110" d="100"/>
        </p:scale>
        <p:origin x="1650"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sz="quarter" idx="1"/>
          </p:nvPr>
        </p:nvSpPr>
        <p:spPr>
          <a:xfrm>
            <a:off x="3829761" y="0"/>
            <a:ext cx="2929837" cy="498852"/>
          </a:xfrm>
          <a:prstGeom prst="rect">
            <a:avLst/>
          </a:prstGeom>
        </p:spPr>
        <p:txBody>
          <a:bodyPr vert="horz" lIns="91440" tIns="45720" rIns="91440" bIns="45720" rtlCol="0"/>
          <a:lstStyle>
            <a:lvl1pPr algn="r">
              <a:defRPr sz="1200"/>
            </a:lvl1pPr>
          </a:lstStyle>
          <a:p>
            <a:fld id="{142A7C96-D218-4E82-9DC3-49A4DC8498F9}" type="datetimeFigureOut">
              <a:rPr lang="hu-HU" smtClean="0"/>
              <a:t>2015.10.22.</a:t>
            </a:fld>
            <a:endParaRPr lang="hu-HU"/>
          </a:p>
        </p:txBody>
      </p:sp>
      <p:sp>
        <p:nvSpPr>
          <p:cNvPr id="4" name="Élőláb helye 3"/>
          <p:cNvSpPr>
            <a:spLocks noGrp="1"/>
          </p:cNvSpPr>
          <p:nvPr>
            <p:ph type="ftr" sz="quarter" idx="2"/>
          </p:nvPr>
        </p:nvSpPr>
        <p:spPr>
          <a:xfrm>
            <a:off x="0" y="9443662"/>
            <a:ext cx="2929837" cy="498851"/>
          </a:xfrm>
          <a:prstGeom prst="rect">
            <a:avLst/>
          </a:prstGeom>
        </p:spPr>
        <p:txBody>
          <a:bodyPr vert="horz" lIns="91440" tIns="45720" rIns="91440" bIns="45720" rtlCol="0" anchor="b"/>
          <a:lstStyle>
            <a:lvl1pPr algn="l">
              <a:defRPr sz="1200"/>
            </a:lvl1pPr>
          </a:lstStyle>
          <a:p>
            <a:endParaRPr lang="hu-HU"/>
          </a:p>
        </p:txBody>
      </p:sp>
      <p:sp>
        <p:nvSpPr>
          <p:cNvPr id="5" name="Dia számának helye 4"/>
          <p:cNvSpPr>
            <a:spLocks noGrp="1"/>
          </p:cNvSpPr>
          <p:nvPr>
            <p:ph type="sldNum" sz="quarter" idx="3"/>
          </p:nvPr>
        </p:nvSpPr>
        <p:spPr>
          <a:xfrm>
            <a:off x="3829761" y="9443662"/>
            <a:ext cx="2929837" cy="498851"/>
          </a:xfrm>
          <a:prstGeom prst="rect">
            <a:avLst/>
          </a:prstGeom>
        </p:spPr>
        <p:txBody>
          <a:bodyPr vert="horz" lIns="91440" tIns="45720" rIns="91440" bIns="45720" rtlCol="0" anchor="b"/>
          <a:lstStyle>
            <a:lvl1pPr algn="r">
              <a:defRPr sz="1200"/>
            </a:lvl1pPr>
          </a:lstStyle>
          <a:p>
            <a:fld id="{A04E17B3-C9BC-4700-9816-C9A8540E3D02}" type="slidenum">
              <a:rPr lang="hu-HU" smtClean="0"/>
              <a:t>‹#›</a:t>
            </a:fld>
            <a:endParaRPr lang="hu-HU"/>
          </a:p>
        </p:txBody>
      </p:sp>
    </p:spTree>
    <p:extLst>
      <p:ext uri="{BB962C8B-B14F-4D97-AF65-F5344CB8AC3E}">
        <p14:creationId xmlns:p14="http://schemas.microsoft.com/office/powerpoint/2010/main" val="16374427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29761" y="0"/>
            <a:ext cx="2929837" cy="498852"/>
          </a:xfrm>
          <a:prstGeom prst="rect">
            <a:avLst/>
          </a:prstGeom>
        </p:spPr>
        <p:txBody>
          <a:bodyPr vert="horz" lIns="91440" tIns="45720" rIns="91440" bIns="45720" rtlCol="0"/>
          <a:lstStyle>
            <a:lvl1pPr algn="r">
              <a:defRPr sz="1200"/>
            </a:lvl1pPr>
          </a:lstStyle>
          <a:p>
            <a:fld id="{76301DAE-E4A3-4D1D-8742-67C8FF918BE1}" type="datetimeFigureOut">
              <a:rPr lang="hu-HU" smtClean="0"/>
              <a:t>2015.10.22.</a:t>
            </a:fld>
            <a:endParaRPr lang="hu-HU"/>
          </a:p>
        </p:txBody>
      </p:sp>
      <p:sp>
        <p:nvSpPr>
          <p:cNvPr id="4" name="Diakép helye 3"/>
          <p:cNvSpPr>
            <a:spLocks noGrp="1" noRot="1" noChangeAspect="1"/>
          </p:cNvSpPr>
          <p:nvPr>
            <p:ph type="sldImg" idx="2"/>
          </p:nvPr>
        </p:nvSpPr>
        <p:spPr>
          <a:xfrm>
            <a:off x="1144588" y="1243013"/>
            <a:ext cx="4471987" cy="3355975"/>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76117" y="4784835"/>
            <a:ext cx="5408930" cy="3914864"/>
          </a:xfrm>
          <a:prstGeom prst="rect">
            <a:avLst/>
          </a:prstGeom>
        </p:spPr>
        <p:txBody>
          <a:bodyPr vert="horz" lIns="91440" tIns="45720" rIns="91440" bIns="45720" rtlCol="0"/>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Élőláb helye 5"/>
          <p:cNvSpPr>
            <a:spLocks noGrp="1"/>
          </p:cNvSpPr>
          <p:nvPr>
            <p:ph type="ftr" sz="quarter" idx="4"/>
          </p:nvPr>
        </p:nvSpPr>
        <p:spPr>
          <a:xfrm>
            <a:off x="0" y="9443662"/>
            <a:ext cx="2929837" cy="498851"/>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29761" y="9443662"/>
            <a:ext cx="2929837" cy="498851"/>
          </a:xfrm>
          <a:prstGeom prst="rect">
            <a:avLst/>
          </a:prstGeom>
        </p:spPr>
        <p:txBody>
          <a:bodyPr vert="horz" lIns="91440" tIns="45720" rIns="91440" bIns="45720" rtlCol="0" anchor="b"/>
          <a:lstStyle>
            <a:lvl1pPr algn="r">
              <a:defRPr sz="1200"/>
            </a:lvl1pPr>
          </a:lstStyle>
          <a:p>
            <a:fld id="{B98AD37D-44C5-4C42-818D-28160B792B31}" type="slidenum">
              <a:rPr lang="hu-HU" smtClean="0"/>
              <a:t>‹#›</a:t>
            </a:fld>
            <a:endParaRPr lang="hu-HU"/>
          </a:p>
        </p:txBody>
      </p:sp>
    </p:spTree>
    <p:extLst>
      <p:ext uri="{BB962C8B-B14F-4D97-AF65-F5344CB8AC3E}">
        <p14:creationId xmlns:p14="http://schemas.microsoft.com/office/powerpoint/2010/main" val="3833713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dirty="0" err="1" smtClean="0"/>
              <a:t>Two</a:t>
            </a:r>
            <a:r>
              <a:rPr lang="hu-HU" dirty="0" smtClean="0"/>
              <a:t> </a:t>
            </a:r>
            <a:r>
              <a:rPr lang="hu-HU" dirty="0" err="1" smtClean="0"/>
              <a:t>types</a:t>
            </a:r>
            <a:r>
              <a:rPr lang="hu-HU" dirty="0" smtClean="0"/>
              <a:t> of </a:t>
            </a:r>
            <a:r>
              <a:rPr lang="hu-HU" dirty="0" err="1" smtClean="0"/>
              <a:t>spatial</a:t>
            </a:r>
            <a:r>
              <a:rPr lang="hu-HU" dirty="0" smtClean="0"/>
              <a:t> </a:t>
            </a:r>
            <a:r>
              <a:rPr lang="hu-HU" dirty="0" err="1" smtClean="0"/>
              <a:t>features</a:t>
            </a:r>
            <a:r>
              <a:rPr lang="hu-HU" baseline="0" dirty="0" smtClean="0"/>
              <a:t> </a:t>
            </a:r>
            <a:r>
              <a:rPr lang="hu-HU" baseline="0" dirty="0" err="1" smtClean="0"/>
              <a:t>can</a:t>
            </a:r>
            <a:r>
              <a:rPr lang="hu-HU" baseline="0" dirty="0" smtClean="0"/>
              <a:t> be </a:t>
            </a:r>
            <a:r>
              <a:rPr lang="hu-HU" baseline="0" dirty="0" err="1" smtClean="0"/>
              <a:t>regarded</a:t>
            </a:r>
            <a:r>
              <a:rPr lang="hu-HU" baseline="0" dirty="0" smtClean="0"/>
              <a:t> </a:t>
            </a:r>
            <a:r>
              <a:rPr lang="hu-HU" baseline="0" dirty="0" err="1" smtClean="0"/>
              <a:t>as</a:t>
            </a:r>
            <a:r>
              <a:rPr lang="hu-HU" baseline="0" dirty="0" smtClean="0"/>
              <a:t> a </a:t>
            </a:r>
            <a:r>
              <a:rPr lang="hu-HU" baseline="0" dirty="0" err="1" smtClean="0"/>
              <a:t>point</a:t>
            </a:r>
            <a:r>
              <a:rPr lang="hu-HU" baseline="0" dirty="0" smtClean="0"/>
              <a:t> </a:t>
            </a:r>
            <a:r>
              <a:rPr lang="hu-HU" baseline="0" dirty="0" err="1" smtClean="0"/>
              <a:t>set</a:t>
            </a:r>
            <a:endParaRPr lang="hu-HU" dirty="0" smtClean="0"/>
          </a:p>
          <a:p>
            <a:endParaRPr lang="hu-HU" dirty="0"/>
          </a:p>
        </p:txBody>
      </p:sp>
      <p:sp>
        <p:nvSpPr>
          <p:cNvPr id="4" name="Dia számának helye 3"/>
          <p:cNvSpPr>
            <a:spLocks noGrp="1"/>
          </p:cNvSpPr>
          <p:nvPr>
            <p:ph type="sldNum" sz="quarter" idx="10"/>
          </p:nvPr>
        </p:nvSpPr>
        <p:spPr/>
        <p:txBody>
          <a:bodyPr/>
          <a:lstStyle/>
          <a:p>
            <a:fld id="{B98AD37D-44C5-4C42-818D-28160B792B31}" type="slidenum">
              <a:rPr lang="hu-HU" smtClean="0"/>
              <a:t>3</a:t>
            </a:fld>
            <a:endParaRPr lang="hu-HU"/>
          </a:p>
        </p:txBody>
      </p:sp>
    </p:spTree>
    <p:extLst>
      <p:ext uri="{BB962C8B-B14F-4D97-AF65-F5344CB8AC3E}">
        <p14:creationId xmlns:p14="http://schemas.microsoft.com/office/powerpoint/2010/main" val="617643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http://www.zora.uzh.ch/74663/1/2012_BereuterP_Bereuter_Weibel_AutoCarto2012.pdf</a:t>
            </a:r>
            <a:endParaRPr lang="hu-HU" dirty="0"/>
          </a:p>
        </p:txBody>
      </p:sp>
      <p:sp>
        <p:nvSpPr>
          <p:cNvPr id="4" name="Dia számának helye 3"/>
          <p:cNvSpPr>
            <a:spLocks noGrp="1"/>
          </p:cNvSpPr>
          <p:nvPr>
            <p:ph type="sldNum" sz="quarter" idx="10"/>
          </p:nvPr>
        </p:nvSpPr>
        <p:spPr/>
        <p:txBody>
          <a:bodyPr/>
          <a:lstStyle/>
          <a:p>
            <a:fld id="{D01B0630-118F-4D4E-9628-80E1B5E04B9B}" type="slidenum">
              <a:rPr lang="hu-HU" smtClean="0"/>
              <a:t>12</a:t>
            </a:fld>
            <a:endParaRPr lang="hu-HU"/>
          </a:p>
        </p:txBody>
      </p:sp>
    </p:spTree>
    <p:extLst>
      <p:ext uri="{BB962C8B-B14F-4D97-AF65-F5344CB8AC3E}">
        <p14:creationId xmlns:p14="http://schemas.microsoft.com/office/powerpoint/2010/main" val="4265530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Odd</a:t>
            </a:r>
            <a:r>
              <a:rPr lang="hu-HU" baseline="0" dirty="0" smtClean="0"/>
              <a:t> =páratlan</a:t>
            </a:r>
            <a:endParaRPr lang="hu-HU" dirty="0"/>
          </a:p>
        </p:txBody>
      </p:sp>
      <p:sp>
        <p:nvSpPr>
          <p:cNvPr id="4" name="Dia számának helye 3"/>
          <p:cNvSpPr>
            <a:spLocks noGrp="1"/>
          </p:cNvSpPr>
          <p:nvPr>
            <p:ph type="sldNum" sz="quarter" idx="10"/>
          </p:nvPr>
        </p:nvSpPr>
        <p:spPr/>
        <p:txBody>
          <a:bodyPr/>
          <a:lstStyle/>
          <a:p>
            <a:fld id="{B98AD37D-44C5-4C42-818D-28160B792B31}" type="slidenum">
              <a:rPr lang="hu-HU" smtClean="0"/>
              <a:t>50</a:t>
            </a:fld>
            <a:endParaRPr lang="hu-HU"/>
          </a:p>
        </p:txBody>
      </p:sp>
    </p:spTree>
    <p:extLst>
      <p:ext uri="{BB962C8B-B14F-4D97-AF65-F5344CB8AC3E}">
        <p14:creationId xmlns:p14="http://schemas.microsoft.com/office/powerpoint/2010/main" val="1726507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B98AD37D-44C5-4C42-818D-28160B792B31}" type="slidenum">
              <a:rPr lang="hu-HU" smtClean="0"/>
              <a:t>59</a:t>
            </a:fld>
            <a:endParaRPr lang="hu-HU"/>
          </a:p>
        </p:txBody>
      </p:sp>
    </p:spTree>
    <p:extLst>
      <p:ext uri="{BB962C8B-B14F-4D97-AF65-F5344CB8AC3E}">
        <p14:creationId xmlns:p14="http://schemas.microsoft.com/office/powerpoint/2010/main" val="3509133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ímdia">
    <p:bg>
      <p:bgRef idx="1001">
        <a:schemeClr val="bg2"/>
      </p:bgRef>
    </p:bg>
    <p:spTree>
      <p:nvGrpSpPr>
        <p:cNvPr id="1" name=""/>
        <p:cNvGrpSpPr/>
        <p:nvPr/>
      </p:nvGrpSpPr>
      <p:grpSpPr>
        <a:xfrm>
          <a:off x="0" y="0"/>
          <a:ext cx="0" cy="0"/>
          <a:chOff x="0" y="0"/>
          <a:chExt cx="0" cy="0"/>
        </a:xfrm>
      </p:grpSpPr>
      <p:sp>
        <p:nvSpPr>
          <p:cNvPr id="7" name="Téglalap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Téglalap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Téglalap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Cím 7"/>
          <p:cNvSpPr>
            <a:spLocks noGrp="1"/>
          </p:cNvSpPr>
          <p:nvPr>
            <p:ph type="ctrTitle"/>
          </p:nvPr>
        </p:nvSpPr>
        <p:spPr>
          <a:xfrm>
            <a:off x="2362200" y="4038600"/>
            <a:ext cx="6477000" cy="1828800"/>
          </a:xfrm>
        </p:spPr>
        <p:txBody>
          <a:bodyPr anchor="b"/>
          <a:lstStyle>
            <a:lvl1pPr>
              <a:defRPr cap="all" baseline="0"/>
            </a:lvl1pPr>
          </a:lstStyle>
          <a:p>
            <a:r>
              <a:rPr kumimoji="0" lang="hu-HU" smtClean="0"/>
              <a:t>Mintacím szerkesztése</a:t>
            </a:r>
            <a:endParaRPr kumimoji="0" lang="en-US"/>
          </a:p>
        </p:txBody>
      </p:sp>
      <p:sp>
        <p:nvSpPr>
          <p:cNvPr id="9" name="Alcím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hu-HU" smtClean="0"/>
              <a:t>Alcím mintájának szerkesztése</a:t>
            </a:r>
            <a:endParaRPr kumimoji="0" lang="en-US"/>
          </a:p>
        </p:txBody>
      </p:sp>
      <p:sp>
        <p:nvSpPr>
          <p:cNvPr id="28" name="Dátum helye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9DF4919B-4047-4DB1-8B39-23A42AEBA556}" type="datetimeFigureOut">
              <a:rPr lang="hu-HU" smtClean="0"/>
              <a:t>2015.10.22.</a:t>
            </a:fld>
            <a:endParaRPr lang="hu-HU"/>
          </a:p>
        </p:txBody>
      </p:sp>
      <p:sp>
        <p:nvSpPr>
          <p:cNvPr id="17" name="Élőláb helye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hu-HU"/>
          </a:p>
        </p:txBody>
      </p:sp>
      <p:sp>
        <p:nvSpPr>
          <p:cNvPr id="29" name="Dia számának helye 28"/>
          <p:cNvSpPr>
            <a:spLocks noGrp="1"/>
          </p:cNvSpPr>
          <p:nvPr>
            <p:ph type="sldNum" sz="quarter" idx="12"/>
          </p:nvPr>
        </p:nvSpPr>
        <p:spPr>
          <a:xfrm>
            <a:off x="8001000" y="228600"/>
            <a:ext cx="838200" cy="381000"/>
          </a:xfrm>
        </p:spPr>
        <p:txBody>
          <a:bodyPr/>
          <a:lstStyle>
            <a:lvl1pPr>
              <a:defRPr>
                <a:solidFill>
                  <a:schemeClr val="tx2"/>
                </a:solidFill>
              </a:defRPr>
            </a:lvl1pPr>
          </a:lstStyle>
          <a:p>
            <a:fld id="{F450ADBC-3396-4FFB-9E58-A6AB70DCADD4}" type="slidenum">
              <a:rPr lang="hu-HU" smtClean="0"/>
              <a:t>‹#›</a:t>
            </a:fld>
            <a:endParaRPr lang="hu-HU"/>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Függőleges szöveg helye 2"/>
          <p:cNvSpPr>
            <a:spLocks noGrp="1"/>
          </p:cNvSpPr>
          <p:nvPr>
            <p:ph type="body" orient="vert" idx="1"/>
          </p:nvPr>
        </p:nvSpPr>
        <p:spPr/>
        <p:txBody>
          <a:bodyPr vert="eaVer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fld id="{9DF4919B-4047-4DB1-8B39-23A42AEBA556}" type="datetimeFigureOut">
              <a:rPr lang="hu-HU" smtClean="0"/>
              <a:t>2015.10.22.</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F450ADBC-3396-4FFB-9E58-A6AB70DCADD4}" type="slidenum">
              <a:rPr lang="hu-HU" smtClean="0"/>
              <a:t>‹#›</a:t>
            </a:fld>
            <a:endParaRPr lang="hu-H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Függőleges cím és szöveg">
    <p:bg>
      <p:bgRef idx="1001">
        <a:schemeClr val="bg1"/>
      </p:bgRef>
    </p:b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553200" y="609600"/>
            <a:ext cx="2057400" cy="5516563"/>
          </a:xfrm>
        </p:spPr>
        <p:txBody>
          <a:bodyPr vert="eaVert"/>
          <a:lstStyle/>
          <a:p>
            <a:r>
              <a:rPr kumimoji="0" lang="hu-HU" smtClean="0"/>
              <a:t>Mintacím szerkesztése</a:t>
            </a:r>
            <a:endParaRPr kumimoji="0" lang="en-US"/>
          </a:p>
        </p:txBody>
      </p:sp>
      <p:sp>
        <p:nvSpPr>
          <p:cNvPr id="3" name="Függőleges szöveg helye 2"/>
          <p:cNvSpPr>
            <a:spLocks noGrp="1"/>
          </p:cNvSpPr>
          <p:nvPr>
            <p:ph type="body" orient="vert" idx="1"/>
          </p:nvPr>
        </p:nvSpPr>
        <p:spPr>
          <a:xfrm>
            <a:off x="457200" y="609600"/>
            <a:ext cx="5562600" cy="5516564"/>
          </a:xfrm>
        </p:spPr>
        <p:txBody>
          <a:bodyPr vert="eaVer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a:xfrm>
            <a:off x="6553200" y="6248402"/>
            <a:ext cx="2209800" cy="365125"/>
          </a:xfrm>
        </p:spPr>
        <p:txBody>
          <a:bodyPr/>
          <a:lstStyle/>
          <a:p>
            <a:fld id="{9DF4919B-4047-4DB1-8B39-23A42AEBA556}" type="datetimeFigureOut">
              <a:rPr lang="hu-HU" smtClean="0"/>
              <a:t>2015.10.22.</a:t>
            </a:fld>
            <a:endParaRPr lang="hu-HU"/>
          </a:p>
        </p:txBody>
      </p:sp>
      <p:sp>
        <p:nvSpPr>
          <p:cNvPr id="5" name="Élőláb helye 4"/>
          <p:cNvSpPr>
            <a:spLocks noGrp="1"/>
          </p:cNvSpPr>
          <p:nvPr>
            <p:ph type="ftr" sz="quarter" idx="11"/>
          </p:nvPr>
        </p:nvSpPr>
        <p:spPr>
          <a:xfrm>
            <a:off x="457201" y="6248207"/>
            <a:ext cx="5573483" cy="365125"/>
          </a:xfrm>
        </p:spPr>
        <p:txBody>
          <a:bodyPr/>
          <a:lstStyle/>
          <a:p>
            <a:endParaRPr lang="hu-HU"/>
          </a:p>
        </p:txBody>
      </p:sp>
      <p:sp>
        <p:nvSpPr>
          <p:cNvPr id="7" name="Téglalap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Téglalap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Téglalap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Dia számának helye 5"/>
          <p:cNvSpPr>
            <a:spLocks noGrp="1"/>
          </p:cNvSpPr>
          <p:nvPr>
            <p:ph type="sldNum" sz="quarter" idx="12"/>
          </p:nvPr>
        </p:nvSpPr>
        <p:spPr>
          <a:xfrm rot="5400000">
            <a:off x="5989638" y="144462"/>
            <a:ext cx="533400" cy="244476"/>
          </a:xfrm>
        </p:spPr>
        <p:txBody>
          <a:bodyPr/>
          <a:lstStyle/>
          <a:p>
            <a:fld id="{F450ADBC-3396-4FFB-9E58-A6AB70DCADD4}" type="slidenum">
              <a:rPr lang="hu-HU" smtClean="0"/>
              <a:t>‹#›</a:t>
            </a:fld>
            <a:endParaRPr lang="hu-HU"/>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612648" y="228600"/>
            <a:ext cx="8153400" cy="990600"/>
          </a:xfrm>
        </p:spPr>
        <p:txBody>
          <a:bodyPr/>
          <a:lstStyle/>
          <a:p>
            <a:r>
              <a:rPr kumimoji="0" lang="hu-HU" smtClean="0"/>
              <a:t>Mintacím szerkesztése</a:t>
            </a:r>
            <a:endParaRPr kumimoji="0" lang="en-US"/>
          </a:p>
        </p:txBody>
      </p:sp>
      <p:sp>
        <p:nvSpPr>
          <p:cNvPr id="4" name="Dátum helye 3"/>
          <p:cNvSpPr>
            <a:spLocks noGrp="1"/>
          </p:cNvSpPr>
          <p:nvPr>
            <p:ph type="dt" sz="half" idx="10"/>
          </p:nvPr>
        </p:nvSpPr>
        <p:spPr/>
        <p:txBody>
          <a:bodyPr/>
          <a:lstStyle/>
          <a:p>
            <a:fld id="{9DF4919B-4047-4DB1-8B39-23A42AEBA556}" type="datetimeFigureOut">
              <a:rPr lang="hu-HU" smtClean="0"/>
              <a:t>2015.10.22.</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lvl1pPr>
              <a:defRPr>
                <a:solidFill>
                  <a:srgbClr val="FFFFFF"/>
                </a:solidFill>
              </a:defRPr>
            </a:lvl1pPr>
          </a:lstStyle>
          <a:p>
            <a:fld id="{F450ADBC-3396-4FFB-9E58-A6AB70DCADD4}" type="slidenum">
              <a:rPr lang="hu-HU" smtClean="0"/>
              <a:t>‹#›</a:t>
            </a:fld>
            <a:endParaRPr lang="hu-HU"/>
          </a:p>
        </p:txBody>
      </p:sp>
      <p:sp>
        <p:nvSpPr>
          <p:cNvPr id="8" name="Tartalom helye 7"/>
          <p:cNvSpPr>
            <a:spLocks noGrp="1"/>
          </p:cNvSpPr>
          <p:nvPr>
            <p:ph sz="quarter" idx="1"/>
          </p:nvPr>
        </p:nvSpPr>
        <p:spPr>
          <a:xfrm>
            <a:off x="612648" y="1600200"/>
            <a:ext cx="8153400" cy="4495800"/>
          </a:xfrm>
        </p:spPr>
        <p:txBody>
          <a:body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zakaszfejléc">
    <p:bg>
      <p:bgRef idx="1003">
        <a:schemeClr val="bg1"/>
      </p:bgRef>
    </p:bg>
    <p:spTree>
      <p:nvGrpSpPr>
        <p:cNvPr id="1" name=""/>
        <p:cNvGrpSpPr/>
        <p:nvPr/>
      </p:nvGrpSpPr>
      <p:grpSpPr>
        <a:xfrm>
          <a:off x="0" y="0"/>
          <a:ext cx="0" cy="0"/>
          <a:chOff x="0" y="0"/>
          <a:chExt cx="0" cy="0"/>
        </a:xfrm>
      </p:grpSpPr>
      <p:sp>
        <p:nvSpPr>
          <p:cNvPr id="3" name="Szöveg helye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hu-HU" smtClean="0"/>
              <a:t>Mintaszöveg szerkesztése</a:t>
            </a:r>
          </a:p>
        </p:txBody>
      </p:sp>
      <p:sp>
        <p:nvSpPr>
          <p:cNvPr id="7" name="Téglalap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églalap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églalap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Cím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hu-HU" smtClean="0"/>
              <a:t>Mintacím szerkesztése</a:t>
            </a:r>
            <a:endParaRPr kumimoji="0" lang="en-US"/>
          </a:p>
        </p:txBody>
      </p:sp>
      <p:sp>
        <p:nvSpPr>
          <p:cNvPr id="12" name="Dátum helye 11"/>
          <p:cNvSpPr>
            <a:spLocks noGrp="1"/>
          </p:cNvSpPr>
          <p:nvPr>
            <p:ph type="dt" sz="half" idx="10"/>
          </p:nvPr>
        </p:nvSpPr>
        <p:spPr/>
        <p:txBody>
          <a:bodyPr/>
          <a:lstStyle/>
          <a:p>
            <a:fld id="{9DF4919B-4047-4DB1-8B39-23A42AEBA556}" type="datetimeFigureOut">
              <a:rPr lang="hu-HU" smtClean="0"/>
              <a:t>2015.10.22.</a:t>
            </a:fld>
            <a:endParaRPr lang="hu-HU"/>
          </a:p>
        </p:txBody>
      </p:sp>
      <p:sp>
        <p:nvSpPr>
          <p:cNvPr id="13" name="Dia számának helye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F450ADBC-3396-4FFB-9E58-A6AB70DCADD4}" type="slidenum">
              <a:rPr lang="hu-HU" smtClean="0"/>
              <a:t>‹#›</a:t>
            </a:fld>
            <a:endParaRPr lang="hu-HU"/>
          </a:p>
        </p:txBody>
      </p:sp>
      <p:sp>
        <p:nvSpPr>
          <p:cNvPr id="14" name="Élőláb helye 13"/>
          <p:cNvSpPr>
            <a:spLocks noGrp="1"/>
          </p:cNvSpPr>
          <p:nvPr>
            <p:ph type="ftr" sz="quarter" idx="12"/>
          </p:nvPr>
        </p:nvSpPr>
        <p:spPr/>
        <p:txBody>
          <a:bodyPr/>
          <a:lstStyle/>
          <a:p>
            <a:endParaRPr lang="hu-HU"/>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9" name="Tartalom helye 8"/>
          <p:cNvSpPr>
            <a:spLocks noGrp="1"/>
          </p:cNvSpPr>
          <p:nvPr>
            <p:ph sz="quarter" idx="1"/>
          </p:nvPr>
        </p:nvSpPr>
        <p:spPr>
          <a:xfrm>
            <a:off x="609600" y="1589567"/>
            <a:ext cx="3886200" cy="4572000"/>
          </a:xfrm>
        </p:spPr>
        <p:txBody>
          <a:body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11" name="Tartalom helye 10"/>
          <p:cNvSpPr>
            <a:spLocks noGrp="1"/>
          </p:cNvSpPr>
          <p:nvPr>
            <p:ph sz="quarter" idx="2"/>
          </p:nvPr>
        </p:nvSpPr>
        <p:spPr>
          <a:xfrm>
            <a:off x="4844901" y="1589567"/>
            <a:ext cx="3886200" cy="4572000"/>
          </a:xfrm>
        </p:spPr>
        <p:txBody>
          <a:body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8" name="Dátum helye 7"/>
          <p:cNvSpPr>
            <a:spLocks noGrp="1"/>
          </p:cNvSpPr>
          <p:nvPr>
            <p:ph type="dt" sz="half" idx="15"/>
          </p:nvPr>
        </p:nvSpPr>
        <p:spPr/>
        <p:txBody>
          <a:bodyPr rtlCol="0"/>
          <a:lstStyle/>
          <a:p>
            <a:fld id="{9DF4919B-4047-4DB1-8B39-23A42AEBA556}" type="datetimeFigureOut">
              <a:rPr lang="hu-HU" smtClean="0"/>
              <a:t>2015.10.22.</a:t>
            </a:fld>
            <a:endParaRPr lang="hu-HU"/>
          </a:p>
        </p:txBody>
      </p:sp>
      <p:sp>
        <p:nvSpPr>
          <p:cNvPr id="10" name="Dia számának helye 9"/>
          <p:cNvSpPr>
            <a:spLocks noGrp="1"/>
          </p:cNvSpPr>
          <p:nvPr>
            <p:ph type="sldNum" sz="quarter" idx="16"/>
          </p:nvPr>
        </p:nvSpPr>
        <p:spPr/>
        <p:txBody>
          <a:bodyPr rtlCol="0"/>
          <a:lstStyle/>
          <a:p>
            <a:fld id="{F450ADBC-3396-4FFB-9E58-A6AB70DCADD4}" type="slidenum">
              <a:rPr lang="hu-HU" smtClean="0"/>
              <a:t>‹#›</a:t>
            </a:fld>
            <a:endParaRPr lang="hu-HU"/>
          </a:p>
        </p:txBody>
      </p:sp>
      <p:sp>
        <p:nvSpPr>
          <p:cNvPr id="12" name="Élőláb helye 11"/>
          <p:cNvSpPr>
            <a:spLocks noGrp="1"/>
          </p:cNvSpPr>
          <p:nvPr>
            <p:ph type="ftr" sz="quarter" idx="17"/>
          </p:nvPr>
        </p:nvSpPr>
        <p:spPr/>
        <p:txBody>
          <a:bodyPr rtlCol="0"/>
          <a:lstStyle/>
          <a:p>
            <a:endParaRPr lang="hu-H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533400" y="273050"/>
            <a:ext cx="8153400" cy="869950"/>
          </a:xfrm>
        </p:spPr>
        <p:txBody>
          <a:bodyPr anchor="ctr"/>
          <a:lstStyle>
            <a:lvl1pPr>
              <a:defRPr/>
            </a:lvl1pPr>
          </a:lstStyle>
          <a:p>
            <a:r>
              <a:rPr kumimoji="0" lang="hu-HU" smtClean="0"/>
              <a:t>Mintacím szerkesztése</a:t>
            </a:r>
            <a:endParaRPr kumimoji="0" lang="en-US"/>
          </a:p>
        </p:txBody>
      </p:sp>
      <p:sp>
        <p:nvSpPr>
          <p:cNvPr id="11" name="Tartalom helye 10"/>
          <p:cNvSpPr>
            <a:spLocks noGrp="1"/>
          </p:cNvSpPr>
          <p:nvPr>
            <p:ph sz="quarter" idx="2"/>
          </p:nvPr>
        </p:nvSpPr>
        <p:spPr>
          <a:xfrm>
            <a:off x="609600" y="2438400"/>
            <a:ext cx="3886200" cy="3581400"/>
          </a:xfrm>
        </p:spPr>
        <p:txBody>
          <a:body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13" name="Tartalom helye 12"/>
          <p:cNvSpPr>
            <a:spLocks noGrp="1"/>
          </p:cNvSpPr>
          <p:nvPr>
            <p:ph sz="quarter" idx="4"/>
          </p:nvPr>
        </p:nvSpPr>
        <p:spPr>
          <a:xfrm>
            <a:off x="4800600" y="2438400"/>
            <a:ext cx="3886200" cy="3581400"/>
          </a:xfrm>
        </p:spPr>
        <p:txBody>
          <a:body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10" name="Dátum helye 9"/>
          <p:cNvSpPr>
            <a:spLocks noGrp="1"/>
          </p:cNvSpPr>
          <p:nvPr>
            <p:ph type="dt" sz="half" idx="15"/>
          </p:nvPr>
        </p:nvSpPr>
        <p:spPr/>
        <p:txBody>
          <a:bodyPr rtlCol="0"/>
          <a:lstStyle/>
          <a:p>
            <a:fld id="{9DF4919B-4047-4DB1-8B39-23A42AEBA556}" type="datetimeFigureOut">
              <a:rPr lang="hu-HU" smtClean="0"/>
              <a:t>2015.10.22.</a:t>
            </a:fld>
            <a:endParaRPr lang="hu-HU"/>
          </a:p>
        </p:txBody>
      </p:sp>
      <p:sp>
        <p:nvSpPr>
          <p:cNvPr id="12" name="Dia számának helye 11"/>
          <p:cNvSpPr>
            <a:spLocks noGrp="1"/>
          </p:cNvSpPr>
          <p:nvPr>
            <p:ph type="sldNum" sz="quarter" idx="16"/>
          </p:nvPr>
        </p:nvSpPr>
        <p:spPr/>
        <p:txBody>
          <a:bodyPr rtlCol="0"/>
          <a:lstStyle/>
          <a:p>
            <a:fld id="{F450ADBC-3396-4FFB-9E58-A6AB70DCADD4}" type="slidenum">
              <a:rPr lang="hu-HU" smtClean="0"/>
              <a:t>‹#›</a:t>
            </a:fld>
            <a:endParaRPr lang="hu-HU"/>
          </a:p>
        </p:txBody>
      </p:sp>
      <p:sp>
        <p:nvSpPr>
          <p:cNvPr id="14" name="Élőláb helye 13"/>
          <p:cNvSpPr>
            <a:spLocks noGrp="1"/>
          </p:cNvSpPr>
          <p:nvPr>
            <p:ph type="ftr" sz="quarter" idx="17"/>
          </p:nvPr>
        </p:nvSpPr>
        <p:spPr/>
        <p:txBody>
          <a:bodyPr rtlCol="0"/>
          <a:lstStyle/>
          <a:p>
            <a:endParaRPr lang="hu-HU"/>
          </a:p>
        </p:txBody>
      </p:sp>
      <p:sp>
        <p:nvSpPr>
          <p:cNvPr id="16" name="Szöveg helye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hu-HU" smtClean="0"/>
              <a:t>Mintaszöveg szerkesztése</a:t>
            </a:r>
          </a:p>
        </p:txBody>
      </p:sp>
      <p:sp>
        <p:nvSpPr>
          <p:cNvPr id="15" name="Szöveg helye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hu-HU" smtClean="0"/>
              <a:t>Mintaszöveg szerkesztése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Dátum helye 2"/>
          <p:cNvSpPr>
            <a:spLocks noGrp="1"/>
          </p:cNvSpPr>
          <p:nvPr>
            <p:ph type="dt" sz="half" idx="10"/>
          </p:nvPr>
        </p:nvSpPr>
        <p:spPr/>
        <p:txBody>
          <a:bodyPr/>
          <a:lstStyle/>
          <a:p>
            <a:fld id="{9DF4919B-4047-4DB1-8B39-23A42AEBA556}" type="datetimeFigureOut">
              <a:rPr lang="hu-HU" smtClean="0"/>
              <a:t>2015.10.22.</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lvl1pPr>
              <a:defRPr>
                <a:solidFill>
                  <a:srgbClr val="FFFFFF"/>
                </a:solidFill>
              </a:defRPr>
            </a:lvl1pPr>
          </a:lstStyle>
          <a:p>
            <a:fld id="{F450ADBC-3396-4FFB-9E58-A6AB70DCADD4}" type="slidenum">
              <a:rPr lang="hu-HU" smtClean="0"/>
              <a:t>‹#›</a:t>
            </a:fld>
            <a:endParaRPr 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9DF4919B-4047-4DB1-8B39-23A42AEBA556}" type="datetimeFigureOut">
              <a:rPr lang="hu-HU" smtClean="0"/>
              <a:t>2015.10.22.</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a:xfrm>
            <a:off x="0" y="6248400"/>
            <a:ext cx="533400" cy="381000"/>
          </a:xfrm>
        </p:spPr>
        <p:txBody>
          <a:bodyPr/>
          <a:lstStyle>
            <a:lvl1pPr>
              <a:defRPr>
                <a:solidFill>
                  <a:schemeClr val="tx2"/>
                </a:solidFill>
              </a:defRPr>
            </a:lvl1pPr>
          </a:lstStyle>
          <a:p>
            <a:fld id="{F450ADBC-3396-4FFB-9E58-A6AB70DCADD4}" type="slidenum">
              <a:rPr lang="hu-HU" smtClean="0"/>
              <a:t>‹#›</a:t>
            </a:fld>
            <a:endParaRPr lang="hu-H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609600" y="273050"/>
            <a:ext cx="8077200" cy="869950"/>
          </a:xfrm>
        </p:spPr>
        <p:txBody>
          <a:bodyPr anchor="ctr"/>
          <a:lstStyle>
            <a:lvl1pPr algn="l">
              <a:buNone/>
              <a:defRPr sz="4400" b="0"/>
            </a:lvl1pPr>
          </a:lstStyle>
          <a:p>
            <a:r>
              <a:rPr kumimoji="0" lang="hu-HU" smtClean="0"/>
              <a:t>Mintacím szerkesztése</a:t>
            </a:r>
            <a:endParaRPr kumimoji="0" lang="en-US"/>
          </a:p>
        </p:txBody>
      </p:sp>
      <p:sp>
        <p:nvSpPr>
          <p:cNvPr id="5" name="Dátum helye 4"/>
          <p:cNvSpPr>
            <a:spLocks noGrp="1"/>
          </p:cNvSpPr>
          <p:nvPr>
            <p:ph type="dt" sz="half" idx="10"/>
          </p:nvPr>
        </p:nvSpPr>
        <p:spPr/>
        <p:txBody>
          <a:bodyPr/>
          <a:lstStyle/>
          <a:p>
            <a:fld id="{9DF4919B-4047-4DB1-8B39-23A42AEBA556}" type="datetimeFigureOut">
              <a:rPr lang="hu-HU" smtClean="0"/>
              <a:t>2015.10.22.</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lvl1pPr>
              <a:defRPr>
                <a:solidFill>
                  <a:srgbClr val="FFFFFF"/>
                </a:solidFill>
              </a:defRPr>
            </a:lvl1pPr>
          </a:lstStyle>
          <a:p>
            <a:fld id="{F450ADBC-3396-4FFB-9E58-A6AB70DCADD4}" type="slidenum">
              <a:rPr lang="hu-HU" smtClean="0"/>
              <a:t>‹#›</a:t>
            </a:fld>
            <a:endParaRPr lang="hu-HU"/>
          </a:p>
        </p:txBody>
      </p:sp>
      <p:sp>
        <p:nvSpPr>
          <p:cNvPr id="3" name="Szöveg helye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hu-HU" smtClean="0"/>
              <a:t>Mintaszöveg szerkesztése</a:t>
            </a:r>
          </a:p>
        </p:txBody>
      </p:sp>
      <p:sp>
        <p:nvSpPr>
          <p:cNvPr id="9" name="Tartalom helye 8"/>
          <p:cNvSpPr>
            <a:spLocks noGrp="1"/>
          </p:cNvSpPr>
          <p:nvPr>
            <p:ph sz="quarter" idx="1"/>
          </p:nvPr>
        </p:nvSpPr>
        <p:spPr>
          <a:xfrm>
            <a:off x="2362200" y="1752600"/>
            <a:ext cx="6400800" cy="4419600"/>
          </a:xfrm>
        </p:spPr>
        <p:txBody>
          <a:body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Kép képaláírással">
    <p:bg>
      <p:bgRef idx="1003">
        <a:schemeClr val="bg2"/>
      </p:bgRef>
    </p:bg>
    <p:spTree>
      <p:nvGrpSpPr>
        <p:cNvPr id="1" name=""/>
        <p:cNvGrpSpPr/>
        <p:nvPr/>
      </p:nvGrpSpPr>
      <p:grpSpPr>
        <a:xfrm>
          <a:off x="0" y="0"/>
          <a:ext cx="0" cy="0"/>
          <a:chOff x="0" y="0"/>
          <a:chExt cx="0" cy="0"/>
        </a:xfrm>
      </p:grpSpPr>
      <p:sp>
        <p:nvSpPr>
          <p:cNvPr id="4" name="Szöveg helye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hu-HU" smtClean="0"/>
              <a:t>Mintaszöveg szerkesztése</a:t>
            </a:r>
          </a:p>
        </p:txBody>
      </p:sp>
      <p:sp>
        <p:nvSpPr>
          <p:cNvPr id="8" name="Téglalap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églalap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Téglalap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Cím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hu-HU" smtClean="0"/>
              <a:t>Mintacím szerkesztése</a:t>
            </a:r>
            <a:endParaRPr kumimoji="0" lang="en-US"/>
          </a:p>
        </p:txBody>
      </p:sp>
      <p:sp>
        <p:nvSpPr>
          <p:cNvPr id="11" name="Téglalap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átum helye 11"/>
          <p:cNvSpPr>
            <a:spLocks noGrp="1"/>
          </p:cNvSpPr>
          <p:nvPr>
            <p:ph type="dt" sz="half" idx="10"/>
          </p:nvPr>
        </p:nvSpPr>
        <p:spPr>
          <a:xfrm>
            <a:off x="6248400" y="6248400"/>
            <a:ext cx="2667000" cy="365125"/>
          </a:xfrm>
        </p:spPr>
        <p:txBody>
          <a:bodyPr rtlCol="0"/>
          <a:lstStyle/>
          <a:p>
            <a:fld id="{9DF4919B-4047-4DB1-8B39-23A42AEBA556}" type="datetimeFigureOut">
              <a:rPr lang="hu-HU" smtClean="0"/>
              <a:t>2015.10.22.</a:t>
            </a:fld>
            <a:endParaRPr lang="hu-HU"/>
          </a:p>
        </p:txBody>
      </p:sp>
      <p:sp>
        <p:nvSpPr>
          <p:cNvPr id="13" name="Dia számának helye 12"/>
          <p:cNvSpPr>
            <a:spLocks noGrp="1"/>
          </p:cNvSpPr>
          <p:nvPr>
            <p:ph type="sldNum" sz="quarter" idx="11"/>
          </p:nvPr>
        </p:nvSpPr>
        <p:spPr>
          <a:xfrm>
            <a:off x="0" y="4667249"/>
            <a:ext cx="1447800" cy="663578"/>
          </a:xfrm>
        </p:spPr>
        <p:txBody>
          <a:bodyPr rtlCol="0"/>
          <a:lstStyle>
            <a:lvl1pPr>
              <a:defRPr sz="2800"/>
            </a:lvl1pPr>
          </a:lstStyle>
          <a:p>
            <a:fld id="{F450ADBC-3396-4FFB-9E58-A6AB70DCADD4}" type="slidenum">
              <a:rPr lang="hu-HU" smtClean="0"/>
              <a:t>‹#›</a:t>
            </a:fld>
            <a:endParaRPr lang="hu-HU"/>
          </a:p>
        </p:txBody>
      </p:sp>
      <p:sp>
        <p:nvSpPr>
          <p:cNvPr id="14" name="Élőláb helye 13"/>
          <p:cNvSpPr>
            <a:spLocks noGrp="1"/>
          </p:cNvSpPr>
          <p:nvPr>
            <p:ph type="ftr" sz="quarter" idx="12"/>
          </p:nvPr>
        </p:nvSpPr>
        <p:spPr>
          <a:xfrm>
            <a:off x="1600200" y="6248206"/>
            <a:ext cx="4572000" cy="365125"/>
          </a:xfrm>
        </p:spPr>
        <p:txBody>
          <a:bodyPr rtlCol="0"/>
          <a:lstStyle/>
          <a:p>
            <a:endParaRPr lang="hu-HU"/>
          </a:p>
        </p:txBody>
      </p:sp>
      <p:sp>
        <p:nvSpPr>
          <p:cNvPr id="3" name="Kép helye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hu-HU" smtClean="0"/>
              <a:t>Kép beszúrásához kattintson az ikonra</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Cím helye 21"/>
          <p:cNvSpPr>
            <a:spLocks noGrp="1"/>
          </p:cNvSpPr>
          <p:nvPr>
            <p:ph type="title"/>
          </p:nvPr>
        </p:nvSpPr>
        <p:spPr>
          <a:xfrm>
            <a:off x="609600" y="228600"/>
            <a:ext cx="8153400" cy="990600"/>
          </a:xfrm>
          <a:prstGeom prst="rect">
            <a:avLst/>
          </a:prstGeom>
        </p:spPr>
        <p:txBody>
          <a:bodyPr vert="horz" anchor="ctr">
            <a:normAutofit/>
          </a:bodyPr>
          <a:lstStyle/>
          <a:p>
            <a:r>
              <a:rPr kumimoji="0" lang="hu-HU" smtClean="0"/>
              <a:t>Mintacím szerkesztése</a:t>
            </a:r>
            <a:endParaRPr kumimoji="0" lang="en-US"/>
          </a:p>
        </p:txBody>
      </p:sp>
      <p:sp>
        <p:nvSpPr>
          <p:cNvPr id="13" name="Szöveg helye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hu-HU" smtClean="0"/>
              <a:t>Mintaszöveg szerkesztése</a:t>
            </a:r>
          </a:p>
          <a:p>
            <a:pPr lvl="1" eaLnBrk="1" latinLnBrk="0" hangingPunct="1"/>
            <a:r>
              <a:rPr kumimoji="0" lang="hu-HU" smtClean="0"/>
              <a:t>Második szint</a:t>
            </a:r>
          </a:p>
          <a:p>
            <a:pPr lvl="2" eaLnBrk="1" latinLnBrk="0" hangingPunct="1"/>
            <a:r>
              <a:rPr kumimoji="0" lang="hu-HU" smtClean="0"/>
              <a:t>Harmadik szint</a:t>
            </a:r>
          </a:p>
          <a:p>
            <a:pPr lvl="3" eaLnBrk="1" latinLnBrk="0" hangingPunct="1"/>
            <a:r>
              <a:rPr kumimoji="0" lang="hu-HU" smtClean="0"/>
              <a:t>Negyedik szint</a:t>
            </a:r>
          </a:p>
          <a:p>
            <a:pPr lvl="4" eaLnBrk="1" latinLnBrk="0" hangingPunct="1"/>
            <a:r>
              <a:rPr kumimoji="0" lang="hu-HU" smtClean="0"/>
              <a:t>Ötödik szint</a:t>
            </a:r>
            <a:endParaRPr kumimoji="0" lang="en-US"/>
          </a:p>
        </p:txBody>
      </p:sp>
      <p:sp>
        <p:nvSpPr>
          <p:cNvPr id="14" name="Dátum helye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9DF4919B-4047-4DB1-8B39-23A42AEBA556}" type="datetimeFigureOut">
              <a:rPr lang="hu-HU" smtClean="0"/>
              <a:t>2015.10.22.</a:t>
            </a:fld>
            <a:endParaRPr lang="hu-HU"/>
          </a:p>
        </p:txBody>
      </p:sp>
      <p:sp>
        <p:nvSpPr>
          <p:cNvPr id="3" name="Élőláb helye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hu-HU"/>
          </a:p>
        </p:txBody>
      </p:sp>
      <p:sp>
        <p:nvSpPr>
          <p:cNvPr id="7" name="Téglalap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églalap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églalap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Dia számának helye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F450ADBC-3396-4FFB-9E58-A6AB70DCADD4}" type="slidenum">
              <a:rPr lang="hu-HU" smtClean="0"/>
              <a:t>‹#›</a:t>
            </a:fld>
            <a:endParaRPr lang="hu-H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zora.uzh.ch/74663/1/2012_BereuterP_Bereuter_Weibel_AutoCarto2012.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hyperlink" Target="http://en.wikipedia.org/wiki/Heightmap"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tethys.eaprs.cse.dmu.ac.uk/ACE2/shared/overview"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hyperlink" Target="http://www.ngdc.noaa.gov/mgg/global/global.html"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6.tif"/></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971600" y="4038600"/>
            <a:ext cx="7867600" cy="1828800"/>
          </a:xfrm>
        </p:spPr>
        <p:txBody>
          <a:bodyPr>
            <a:normAutofit fontScale="90000"/>
          </a:bodyPr>
          <a:lstStyle/>
          <a:p>
            <a:pPr algn="r"/>
            <a:r>
              <a:rPr lang="hu-HU" dirty="0" err="1"/>
              <a:t>Automations</a:t>
            </a:r>
            <a:r>
              <a:rPr lang="hu-HU" dirty="0"/>
              <a:t> </a:t>
            </a:r>
            <a:r>
              <a:rPr lang="hu-HU" dirty="0" err="1"/>
              <a:t>in</a:t>
            </a:r>
            <a:r>
              <a:rPr lang="hu-HU" dirty="0"/>
              <a:t> </a:t>
            </a:r>
            <a:r>
              <a:rPr lang="hu-HU" dirty="0" err="1"/>
              <a:t>cartographic</a:t>
            </a:r>
            <a:r>
              <a:rPr lang="hu-HU" dirty="0"/>
              <a:t> </a:t>
            </a:r>
            <a:r>
              <a:rPr lang="hu-HU" dirty="0" err="1"/>
              <a:t>generalization</a:t>
            </a:r>
            <a:endParaRPr lang="hu-HU" dirty="0"/>
          </a:p>
        </p:txBody>
      </p:sp>
      <p:sp>
        <p:nvSpPr>
          <p:cNvPr id="3" name="Alcím 2"/>
          <p:cNvSpPr>
            <a:spLocks noGrp="1"/>
          </p:cNvSpPr>
          <p:nvPr>
            <p:ph type="subTitle" idx="1"/>
          </p:nvPr>
        </p:nvSpPr>
        <p:spPr/>
        <p:txBody>
          <a:bodyPr/>
          <a:lstStyle/>
          <a:p>
            <a:r>
              <a:rPr lang="hu-HU" dirty="0" err="1" smtClean="0"/>
              <a:t>Point</a:t>
            </a:r>
            <a:r>
              <a:rPr lang="hu-HU" dirty="0" smtClean="0"/>
              <a:t> </a:t>
            </a:r>
            <a:r>
              <a:rPr lang="hu-HU" dirty="0" err="1" smtClean="0"/>
              <a:t>generalization</a:t>
            </a:r>
            <a:r>
              <a:rPr lang="hu-HU" dirty="0" smtClean="0"/>
              <a:t>, </a:t>
            </a:r>
            <a:r>
              <a:rPr lang="hu-HU" dirty="0" err="1" smtClean="0"/>
              <a:t>digital</a:t>
            </a:r>
            <a:r>
              <a:rPr lang="hu-HU" dirty="0" smtClean="0"/>
              <a:t> </a:t>
            </a:r>
            <a:r>
              <a:rPr lang="hu-HU" dirty="0" err="1" smtClean="0"/>
              <a:t>elevation</a:t>
            </a:r>
            <a:r>
              <a:rPr lang="hu-HU" dirty="0" smtClean="0"/>
              <a:t> </a:t>
            </a:r>
            <a:r>
              <a:rPr lang="hu-HU" dirty="0" err="1" smtClean="0"/>
              <a:t>models</a:t>
            </a:r>
            <a:endParaRPr lang="hu-HU" dirty="0"/>
          </a:p>
        </p:txBody>
      </p:sp>
      <p:sp>
        <p:nvSpPr>
          <p:cNvPr id="4" name="Szövegdoboz 3"/>
          <p:cNvSpPr txBox="1"/>
          <p:nvPr/>
        </p:nvSpPr>
        <p:spPr>
          <a:xfrm>
            <a:off x="29135" y="6079295"/>
            <a:ext cx="2195736" cy="584775"/>
          </a:xfrm>
          <a:prstGeom prst="rect">
            <a:avLst/>
          </a:prstGeom>
          <a:noFill/>
        </p:spPr>
        <p:txBody>
          <a:bodyPr wrap="square" rtlCol="0">
            <a:spAutoFit/>
          </a:bodyPr>
          <a:lstStyle/>
          <a:p>
            <a:r>
              <a:rPr lang="hu-HU" sz="3200" dirty="0"/>
              <a:t>4</a:t>
            </a:r>
            <a:r>
              <a:rPr lang="hu-HU" sz="3200" dirty="0" smtClean="0"/>
              <a:t>. </a:t>
            </a:r>
            <a:r>
              <a:rPr lang="hu-HU" sz="3200" dirty="0" err="1" smtClean="0"/>
              <a:t>lesson</a:t>
            </a:r>
            <a:endParaRPr lang="hu-HU" sz="3200" dirty="0"/>
          </a:p>
        </p:txBody>
      </p:sp>
    </p:spTree>
    <p:extLst>
      <p:ext uri="{BB962C8B-B14F-4D97-AF65-F5344CB8AC3E}">
        <p14:creationId xmlns:p14="http://schemas.microsoft.com/office/powerpoint/2010/main" val="1291451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Circle</a:t>
            </a:r>
            <a:r>
              <a:rPr lang="hu-HU" dirty="0" err="1"/>
              <a:t>-</a:t>
            </a:r>
            <a:r>
              <a:rPr lang="hu-HU" dirty="0" err="1" smtClean="0"/>
              <a:t>growth</a:t>
            </a:r>
            <a:r>
              <a:rPr lang="hu-HU" dirty="0" smtClean="0"/>
              <a:t> </a:t>
            </a:r>
            <a:r>
              <a:rPr lang="hu-HU" dirty="0" err="1" smtClean="0"/>
              <a:t>algorithm</a:t>
            </a:r>
            <a:endParaRPr lang="hu-HU" dirty="0"/>
          </a:p>
        </p:txBody>
      </p:sp>
      <p:sp>
        <p:nvSpPr>
          <p:cNvPr id="3" name="Tartalom helye 2"/>
          <p:cNvSpPr>
            <a:spLocks noGrp="1"/>
          </p:cNvSpPr>
          <p:nvPr>
            <p:ph sz="quarter" idx="1"/>
          </p:nvPr>
        </p:nvSpPr>
        <p:spPr/>
        <p:txBody>
          <a:bodyPr/>
          <a:lstStyle/>
          <a:p>
            <a:r>
              <a:rPr lang="hu-HU" dirty="0" err="1" smtClean="0"/>
              <a:t>R</a:t>
            </a:r>
            <a:r>
              <a:rPr lang="hu-HU" baseline="-25000" dirty="0" err="1" smtClean="0"/>
              <a:t>i</a:t>
            </a:r>
            <a:r>
              <a:rPr lang="hu-HU" dirty="0" smtClean="0"/>
              <a:t>=c*</a:t>
            </a:r>
            <a:r>
              <a:rPr lang="hu-HU" dirty="0" err="1" smtClean="0"/>
              <a:t>I</a:t>
            </a:r>
            <a:r>
              <a:rPr lang="hu-HU" baseline="-25000" dirty="0" err="1" smtClean="0"/>
              <a:t>i</a:t>
            </a:r>
            <a:r>
              <a:rPr lang="hu-HU" baseline="-25000" dirty="0" smtClean="0"/>
              <a:t> </a:t>
            </a:r>
            <a:r>
              <a:rPr lang="hu-HU" dirty="0" smtClean="0"/>
              <a:t> (</a:t>
            </a:r>
            <a:r>
              <a:rPr lang="hu-HU" dirty="0" err="1" smtClean="0"/>
              <a:t>radius</a:t>
            </a:r>
            <a:r>
              <a:rPr lang="hu-HU" dirty="0" smtClean="0"/>
              <a:t> of </a:t>
            </a:r>
            <a:r>
              <a:rPr lang="hu-HU" dirty="0" err="1" smtClean="0"/>
              <a:t>the</a:t>
            </a:r>
            <a:r>
              <a:rPr lang="hu-HU" dirty="0" smtClean="0"/>
              <a:t> </a:t>
            </a:r>
            <a:r>
              <a:rPr lang="hu-HU" dirty="0" err="1" smtClean="0"/>
              <a:t>circle</a:t>
            </a:r>
            <a:r>
              <a:rPr lang="hu-HU" dirty="0" smtClean="0"/>
              <a:t>), </a:t>
            </a:r>
            <a:r>
              <a:rPr lang="hu-HU" dirty="0" err="1" smtClean="0"/>
              <a:t>where</a:t>
            </a:r>
            <a:r>
              <a:rPr lang="hu-HU" dirty="0" smtClean="0"/>
              <a:t> c is a </a:t>
            </a:r>
            <a:r>
              <a:rPr lang="hu-HU" dirty="0" err="1" smtClean="0"/>
              <a:t>constant</a:t>
            </a:r>
            <a:r>
              <a:rPr lang="hu-HU" dirty="0" smtClean="0"/>
              <a:t>, and </a:t>
            </a:r>
            <a:r>
              <a:rPr lang="hu-HU" dirty="0" err="1" smtClean="0"/>
              <a:t>the</a:t>
            </a:r>
            <a:r>
              <a:rPr lang="hu-HU" dirty="0" smtClean="0"/>
              <a:t> I is </a:t>
            </a:r>
            <a:r>
              <a:rPr lang="hu-HU" dirty="0" err="1" smtClean="0"/>
              <a:t>the</a:t>
            </a:r>
            <a:r>
              <a:rPr lang="hu-HU" dirty="0" smtClean="0"/>
              <a:t> </a:t>
            </a:r>
            <a:r>
              <a:rPr lang="hu-HU" dirty="0" err="1" smtClean="0"/>
              <a:t>importance</a:t>
            </a:r>
            <a:r>
              <a:rPr lang="hu-HU" dirty="0" smtClean="0"/>
              <a:t> of </a:t>
            </a:r>
            <a:r>
              <a:rPr lang="hu-HU" dirty="0" err="1" smtClean="0"/>
              <a:t>each</a:t>
            </a:r>
            <a:r>
              <a:rPr lang="hu-HU" dirty="0" smtClean="0"/>
              <a:t> </a:t>
            </a:r>
            <a:r>
              <a:rPr lang="hu-HU" dirty="0" err="1" smtClean="0"/>
              <a:t>points</a:t>
            </a:r>
            <a:r>
              <a:rPr lang="hu-HU" dirty="0" smtClean="0"/>
              <a:t>.</a:t>
            </a:r>
            <a:endParaRPr lang="hu-HU" baseline="-25000" dirty="0" smtClean="0"/>
          </a:p>
          <a:p>
            <a:r>
              <a:rPr lang="hu-HU" dirty="0" err="1"/>
              <a:t>Draw</a:t>
            </a:r>
            <a:r>
              <a:rPr lang="hu-HU" dirty="0"/>
              <a:t> a </a:t>
            </a:r>
            <a:r>
              <a:rPr lang="hu-HU" dirty="0" err="1"/>
              <a:t>circle</a:t>
            </a:r>
            <a:r>
              <a:rPr lang="hu-HU" dirty="0"/>
              <a:t> </a:t>
            </a:r>
            <a:r>
              <a:rPr lang="hu-HU" dirty="0" err="1"/>
              <a:t>around</a:t>
            </a:r>
            <a:r>
              <a:rPr lang="hu-HU" dirty="0"/>
              <a:t> </a:t>
            </a:r>
            <a:r>
              <a:rPr lang="hu-HU" dirty="0" err="1"/>
              <a:t>every</a:t>
            </a:r>
            <a:r>
              <a:rPr lang="hu-HU" dirty="0"/>
              <a:t> </a:t>
            </a:r>
            <a:r>
              <a:rPr lang="hu-HU" dirty="0" err="1"/>
              <a:t>points</a:t>
            </a:r>
            <a:r>
              <a:rPr lang="hu-HU" dirty="0"/>
              <a:t>, </a:t>
            </a:r>
            <a:r>
              <a:rPr lang="hu-HU" dirty="0" err="1"/>
              <a:t>according</a:t>
            </a:r>
            <a:r>
              <a:rPr lang="hu-HU" dirty="0"/>
              <a:t> </a:t>
            </a:r>
            <a:r>
              <a:rPr lang="hu-HU" dirty="0" err="1"/>
              <a:t>to</a:t>
            </a:r>
            <a:r>
              <a:rPr lang="hu-HU" dirty="0"/>
              <a:t> </a:t>
            </a:r>
            <a:r>
              <a:rPr lang="hu-HU" dirty="0" err="1"/>
              <a:t>their</a:t>
            </a:r>
            <a:r>
              <a:rPr lang="hu-HU" dirty="0"/>
              <a:t> </a:t>
            </a:r>
            <a:r>
              <a:rPr lang="hu-HU" dirty="0" err="1" smtClean="0"/>
              <a:t>importance</a:t>
            </a:r>
            <a:r>
              <a:rPr lang="hu-HU" dirty="0" smtClean="0"/>
              <a:t>.</a:t>
            </a:r>
            <a:endParaRPr lang="hu-HU" dirty="0"/>
          </a:p>
          <a:p>
            <a:r>
              <a:rPr lang="hu-HU" dirty="0" err="1"/>
              <a:t>Selection</a:t>
            </a:r>
            <a:r>
              <a:rPr lang="hu-HU" dirty="0"/>
              <a:t>: </a:t>
            </a:r>
            <a:r>
              <a:rPr lang="hu-HU" dirty="0" err="1"/>
              <a:t>if</a:t>
            </a:r>
            <a:r>
              <a:rPr lang="hu-HU" dirty="0"/>
              <a:t> </a:t>
            </a:r>
            <a:r>
              <a:rPr lang="hu-HU" dirty="0" err="1"/>
              <a:t>the</a:t>
            </a:r>
            <a:r>
              <a:rPr lang="hu-HU" dirty="0"/>
              <a:t> </a:t>
            </a:r>
            <a:r>
              <a:rPr lang="hu-HU" dirty="0" err="1"/>
              <a:t>circle</a:t>
            </a:r>
            <a:r>
              <a:rPr lang="hu-HU" dirty="0"/>
              <a:t> </a:t>
            </a:r>
            <a:r>
              <a:rPr lang="hu-HU" dirty="0" err="1" smtClean="0"/>
              <a:t>contains</a:t>
            </a:r>
            <a:r>
              <a:rPr lang="hu-HU" dirty="0" smtClean="0"/>
              <a:t> </a:t>
            </a:r>
            <a:r>
              <a:rPr lang="hu-HU" dirty="0" err="1"/>
              <a:t>the</a:t>
            </a:r>
            <a:r>
              <a:rPr lang="hu-HU" dirty="0"/>
              <a:t> </a:t>
            </a:r>
            <a:r>
              <a:rPr lang="hu-HU" dirty="0" err="1" smtClean="0"/>
              <a:t>neighbouring</a:t>
            </a:r>
            <a:r>
              <a:rPr lang="hu-HU" dirty="0" smtClean="0"/>
              <a:t> </a:t>
            </a:r>
            <a:r>
              <a:rPr lang="hu-HU" dirty="0" err="1" smtClean="0"/>
              <a:t>point</a:t>
            </a:r>
            <a:r>
              <a:rPr lang="hu-HU" dirty="0" smtClean="0"/>
              <a:t>, add </a:t>
            </a:r>
            <a:r>
              <a:rPr lang="hu-HU" dirty="0" err="1" smtClean="0"/>
              <a:t>the</a:t>
            </a:r>
            <a:r>
              <a:rPr lang="hu-HU" dirty="0" smtClean="0"/>
              <a:t> </a:t>
            </a:r>
            <a:r>
              <a:rPr lang="hu-HU" dirty="0" err="1" smtClean="0"/>
              <a:t>the</a:t>
            </a:r>
            <a:r>
              <a:rPr lang="hu-HU" dirty="0" smtClean="0"/>
              <a:t> </a:t>
            </a:r>
            <a:r>
              <a:rPr lang="hu-HU" dirty="0" err="1" smtClean="0"/>
              <a:t>rank</a:t>
            </a:r>
            <a:r>
              <a:rPr lang="hu-HU" dirty="0" smtClean="0"/>
              <a:t> </a:t>
            </a:r>
            <a:r>
              <a:rPr lang="hu-HU" dirty="0" err="1" smtClean="0"/>
              <a:t>number</a:t>
            </a:r>
            <a:r>
              <a:rPr lang="hu-HU" dirty="0" smtClean="0"/>
              <a:t> </a:t>
            </a:r>
            <a:r>
              <a:rPr lang="hu-HU" dirty="0" err="1" smtClean="0"/>
              <a:t>to</a:t>
            </a:r>
            <a:r>
              <a:rPr lang="hu-HU" dirty="0" smtClean="0"/>
              <a:t> </a:t>
            </a:r>
            <a:r>
              <a:rPr lang="hu-HU" dirty="0" err="1" smtClean="0"/>
              <a:t>the</a:t>
            </a:r>
            <a:r>
              <a:rPr lang="hu-HU" dirty="0" smtClean="0"/>
              <a:t> </a:t>
            </a:r>
            <a:r>
              <a:rPr lang="hu-HU" dirty="0" err="1" smtClean="0"/>
              <a:t>bigger</a:t>
            </a:r>
            <a:r>
              <a:rPr lang="hu-HU" dirty="0" smtClean="0"/>
              <a:t> </a:t>
            </a:r>
            <a:r>
              <a:rPr lang="hu-HU" dirty="0" err="1" smtClean="0"/>
              <a:t>one</a:t>
            </a:r>
            <a:r>
              <a:rPr lang="hu-HU" dirty="0" smtClean="0"/>
              <a:t>, </a:t>
            </a:r>
            <a:r>
              <a:rPr lang="hu-HU" dirty="0" err="1" smtClean="0"/>
              <a:t>therefore</a:t>
            </a:r>
            <a:r>
              <a:rPr lang="hu-HU" dirty="0" smtClean="0"/>
              <a:t> </a:t>
            </a:r>
            <a:r>
              <a:rPr lang="hu-HU" dirty="0" err="1" smtClean="0"/>
              <a:t>the</a:t>
            </a:r>
            <a:r>
              <a:rPr lang="hu-HU" dirty="0" smtClean="0"/>
              <a:t> </a:t>
            </a:r>
            <a:r>
              <a:rPr lang="hu-HU" dirty="0" err="1" smtClean="0"/>
              <a:t>circle</a:t>
            </a:r>
            <a:r>
              <a:rPr lang="hu-HU" dirty="0" smtClean="0"/>
              <a:t> </a:t>
            </a:r>
            <a:r>
              <a:rPr lang="hu-HU" dirty="0" err="1" smtClean="0"/>
              <a:t>radius</a:t>
            </a:r>
            <a:r>
              <a:rPr lang="hu-HU" dirty="0" smtClean="0"/>
              <a:t> is </a:t>
            </a:r>
            <a:r>
              <a:rPr lang="hu-HU" dirty="0" err="1" smtClean="0"/>
              <a:t>grown</a:t>
            </a:r>
            <a:r>
              <a:rPr lang="hu-HU" dirty="0" smtClean="0"/>
              <a:t>.  </a:t>
            </a:r>
            <a:r>
              <a:rPr lang="hu-HU" dirty="0" err="1" smtClean="0"/>
              <a:t>Repeat</a:t>
            </a:r>
            <a:r>
              <a:rPr lang="hu-HU" dirty="0" smtClean="0"/>
              <a:t>, </a:t>
            </a:r>
            <a:r>
              <a:rPr lang="hu-HU" dirty="0" err="1" smtClean="0"/>
              <a:t>until</a:t>
            </a:r>
            <a:r>
              <a:rPr lang="hu-HU" dirty="0" smtClean="0"/>
              <a:t> </a:t>
            </a:r>
            <a:r>
              <a:rPr lang="hu-HU" dirty="0" err="1" smtClean="0"/>
              <a:t>the</a:t>
            </a:r>
            <a:r>
              <a:rPr lang="hu-HU" dirty="0" smtClean="0"/>
              <a:t> most </a:t>
            </a:r>
            <a:r>
              <a:rPr lang="hu-HU" dirty="0" err="1" smtClean="0"/>
              <a:t>important</a:t>
            </a:r>
            <a:r>
              <a:rPr lang="hu-HU" dirty="0" smtClean="0"/>
              <a:t> </a:t>
            </a:r>
            <a:r>
              <a:rPr lang="hu-HU" dirty="0" err="1" smtClean="0"/>
              <a:t>circles</a:t>
            </a:r>
            <a:r>
              <a:rPr lang="hu-HU" dirty="0" smtClean="0"/>
              <a:t> </a:t>
            </a:r>
            <a:r>
              <a:rPr lang="hu-HU" dirty="0" err="1" smtClean="0"/>
              <a:t>remain</a:t>
            </a:r>
            <a:r>
              <a:rPr lang="hu-HU" dirty="0" smtClean="0"/>
              <a:t>.</a:t>
            </a:r>
            <a:endParaRPr lang="hu-HU" baseline="-25000" dirty="0"/>
          </a:p>
        </p:txBody>
      </p:sp>
    </p:spTree>
    <p:extLst>
      <p:ext uri="{BB962C8B-B14F-4D97-AF65-F5344CB8AC3E}">
        <p14:creationId xmlns:p14="http://schemas.microsoft.com/office/powerpoint/2010/main" val="33217699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err="1" smtClean="0"/>
              <a:t>Algorithm</a:t>
            </a:r>
            <a:r>
              <a:rPr lang="hu-HU" dirty="0" smtClean="0"/>
              <a:t> </a:t>
            </a:r>
            <a:r>
              <a:rPr lang="hu-HU" dirty="0" err="1" smtClean="0"/>
              <a:t>for</a:t>
            </a:r>
            <a:r>
              <a:rPr lang="hu-HU" dirty="0" smtClean="0"/>
              <a:t> </a:t>
            </a:r>
            <a:r>
              <a:rPr lang="hu-HU" dirty="0" err="1" smtClean="0"/>
              <a:t>structural</a:t>
            </a:r>
            <a:r>
              <a:rPr lang="hu-HU" dirty="0" smtClean="0"/>
              <a:t> </a:t>
            </a:r>
            <a:r>
              <a:rPr lang="hu-HU" dirty="0" err="1" smtClean="0"/>
              <a:t>simplification</a:t>
            </a:r>
            <a:r>
              <a:rPr lang="hu-HU" dirty="0" smtClean="0"/>
              <a:t> of a </a:t>
            </a:r>
            <a:r>
              <a:rPr lang="hu-HU" dirty="0" err="1" smtClean="0"/>
              <a:t>set</a:t>
            </a:r>
            <a:r>
              <a:rPr lang="hu-HU" dirty="0" smtClean="0"/>
              <a:t> of </a:t>
            </a:r>
            <a:r>
              <a:rPr lang="hu-HU" dirty="0" err="1" smtClean="0"/>
              <a:t>point</a:t>
            </a:r>
            <a:r>
              <a:rPr lang="hu-HU" dirty="0" smtClean="0"/>
              <a:t> </a:t>
            </a:r>
            <a:r>
              <a:rPr lang="hu-HU" dirty="0" err="1" smtClean="0"/>
              <a:t>features</a:t>
            </a:r>
            <a:endParaRPr lang="hu-HU" dirty="0"/>
          </a:p>
        </p:txBody>
      </p:sp>
      <p:sp>
        <p:nvSpPr>
          <p:cNvPr id="3" name="Tartalom helye 2"/>
          <p:cNvSpPr>
            <a:spLocks noGrp="1"/>
          </p:cNvSpPr>
          <p:nvPr>
            <p:ph sz="quarter" idx="1"/>
          </p:nvPr>
        </p:nvSpPr>
        <p:spPr/>
        <p:txBody>
          <a:bodyPr/>
          <a:lstStyle/>
          <a:p>
            <a:r>
              <a:rPr lang="hu-HU" dirty="0" err="1" smtClean="0"/>
              <a:t>To</a:t>
            </a:r>
            <a:r>
              <a:rPr lang="hu-HU" dirty="0" smtClean="0"/>
              <a:t> </a:t>
            </a:r>
            <a:r>
              <a:rPr lang="hu-HU" dirty="0" err="1" smtClean="0"/>
              <a:t>simplify</a:t>
            </a:r>
            <a:r>
              <a:rPr lang="hu-HU" dirty="0" smtClean="0"/>
              <a:t> </a:t>
            </a:r>
            <a:r>
              <a:rPr lang="hu-HU" dirty="0" err="1" smtClean="0"/>
              <a:t>the</a:t>
            </a:r>
            <a:r>
              <a:rPr lang="hu-HU" dirty="0" smtClean="0"/>
              <a:t> </a:t>
            </a:r>
            <a:r>
              <a:rPr lang="hu-HU" dirty="0" err="1" smtClean="0"/>
              <a:t>structure</a:t>
            </a:r>
            <a:r>
              <a:rPr lang="hu-HU" dirty="0" smtClean="0"/>
              <a:t> of a </a:t>
            </a:r>
            <a:r>
              <a:rPr lang="hu-HU" dirty="0" err="1" smtClean="0"/>
              <a:t>set</a:t>
            </a:r>
            <a:r>
              <a:rPr lang="hu-HU" dirty="0" smtClean="0"/>
              <a:t> of </a:t>
            </a:r>
            <a:r>
              <a:rPr lang="hu-HU" dirty="0" err="1" smtClean="0"/>
              <a:t>point</a:t>
            </a:r>
            <a:r>
              <a:rPr lang="hu-HU" dirty="0" smtClean="0"/>
              <a:t> </a:t>
            </a:r>
            <a:r>
              <a:rPr lang="hu-HU" dirty="0" err="1" smtClean="0"/>
              <a:t>features</a:t>
            </a:r>
            <a:r>
              <a:rPr lang="hu-HU" dirty="0" smtClean="0"/>
              <a:t> </a:t>
            </a:r>
            <a:r>
              <a:rPr lang="hu-HU" dirty="0" err="1" smtClean="0"/>
              <a:t>for</a:t>
            </a:r>
            <a:r>
              <a:rPr lang="hu-HU" dirty="0" smtClean="0"/>
              <a:t> </a:t>
            </a:r>
            <a:r>
              <a:rPr lang="hu-HU" dirty="0" err="1" smtClean="0"/>
              <a:t>representation</a:t>
            </a:r>
            <a:r>
              <a:rPr lang="hu-HU" dirty="0" smtClean="0"/>
              <a:t> </a:t>
            </a:r>
            <a:r>
              <a:rPr lang="hu-HU" dirty="0" err="1" smtClean="0"/>
              <a:t>at</a:t>
            </a:r>
            <a:r>
              <a:rPr lang="hu-HU" dirty="0" smtClean="0"/>
              <a:t> a </a:t>
            </a:r>
            <a:r>
              <a:rPr lang="hu-HU" dirty="0" err="1" smtClean="0"/>
              <a:t>smaller</a:t>
            </a:r>
            <a:r>
              <a:rPr lang="hu-HU" dirty="0" smtClean="0"/>
              <a:t> </a:t>
            </a:r>
            <a:r>
              <a:rPr lang="hu-HU" dirty="0" err="1" smtClean="0"/>
              <a:t>scale</a:t>
            </a:r>
            <a:r>
              <a:rPr lang="hu-HU" dirty="0" smtClean="0"/>
              <a:t>, </a:t>
            </a:r>
            <a:r>
              <a:rPr lang="hu-HU" dirty="0" err="1" smtClean="0"/>
              <a:t>one</a:t>
            </a:r>
            <a:r>
              <a:rPr lang="hu-HU" dirty="0" smtClean="0"/>
              <a:t> </a:t>
            </a:r>
            <a:r>
              <a:rPr lang="hu-HU" dirty="0" err="1" smtClean="0"/>
              <a:t>needs</a:t>
            </a:r>
            <a:r>
              <a:rPr lang="hu-HU" dirty="0" smtClean="0"/>
              <a:t> </a:t>
            </a:r>
            <a:r>
              <a:rPr lang="hu-HU" dirty="0" err="1" smtClean="0"/>
              <a:t>to</a:t>
            </a:r>
            <a:r>
              <a:rPr lang="hu-HU" dirty="0" smtClean="0"/>
              <a:t> </a:t>
            </a:r>
            <a:r>
              <a:rPr lang="hu-HU" dirty="0" err="1" smtClean="0"/>
              <a:t>have</a:t>
            </a:r>
            <a:r>
              <a:rPr lang="hu-HU" dirty="0" smtClean="0"/>
              <a:t> </a:t>
            </a:r>
            <a:r>
              <a:rPr lang="hu-HU" dirty="0" err="1" smtClean="0"/>
              <a:t>a</a:t>
            </a:r>
            <a:r>
              <a:rPr lang="hu-HU" dirty="0" smtClean="0"/>
              <a:t> s </a:t>
            </a:r>
            <a:r>
              <a:rPr lang="hu-HU" dirty="0" err="1" smtClean="0"/>
              <a:t>set</a:t>
            </a:r>
            <a:r>
              <a:rPr lang="hu-HU" dirty="0" smtClean="0"/>
              <a:t> of </a:t>
            </a:r>
            <a:r>
              <a:rPr lang="hu-HU" dirty="0" err="1" smtClean="0"/>
              <a:t>parameters</a:t>
            </a:r>
            <a:r>
              <a:rPr lang="hu-HU" dirty="0" smtClean="0"/>
              <a:t> </a:t>
            </a:r>
            <a:r>
              <a:rPr lang="hu-HU" dirty="0" err="1" smtClean="0"/>
              <a:t>for</a:t>
            </a:r>
            <a:r>
              <a:rPr lang="hu-HU" dirty="0" smtClean="0"/>
              <a:t> </a:t>
            </a:r>
            <a:r>
              <a:rPr lang="hu-HU" dirty="0" err="1" smtClean="0"/>
              <a:t>the</a:t>
            </a:r>
            <a:r>
              <a:rPr lang="hu-HU" dirty="0" smtClean="0"/>
              <a:t> </a:t>
            </a:r>
            <a:r>
              <a:rPr lang="hu-HU" dirty="0" err="1" smtClean="0"/>
              <a:t>description</a:t>
            </a:r>
            <a:r>
              <a:rPr lang="hu-HU" dirty="0" smtClean="0"/>
              <a:t> </a:t>
            </a:r>
            <a:r>
              <a:rPr lang="hu-HU" dirty="0" err="1" smtClean="0"/>
              <a:t>of</a:t>
            </a:r>
            <a:r>
              <a:rPr lang="hu-HU" dirty="0" smtClean="0"/>
              <a:t> </a:t>
            </a:r>
            <a:r>
              <a:rPr lang="hu-HU" dirty="0" err="1" smtClean="0"/>
              <a:t>the</a:t>
            </a:r>
            <a:r>
              <a:rPr lang="hu-HU" dirty="0" smtClean="0"/>
              <a:t> </a:t>
            </a:r>
            <a:r>
              <a:rPr lang="hu-HU" dirty="0" err="1" smtClean="0"/>
              <a:t>point</a:t>
            </a:r>
            <a:r>
              <a:rPr lang="hu-HU" dirty="0" smtClean="0"/>
              <a:t> </a:t>
            </a:r>
            <a:r>
              <a:rPr lang="hu-HU" dirty="0" err="1" smtClean="0"/>
              <a:t>cluster</a:t>
            </a:r>
            <a:r>
              <a:rPr lang="hu-HU" dirty="0" smtClean="0"/>
              <a:t>. </a:t>
            </a:r>
            <a:r>
              <a:rPr lang="hu-HU" dirty="0" err="1" smtClean="0"/>
              <a:t>For</a:t>
            </a:r>
            <a:r>
              <a:rPr lang="hu-HU" dirty="0" smtClean="0"/>
              <a:t> </a:t>
            </a:r>
            <a:r>
              <a:rPr lang="hu-HU" dirty="0" err="1" smtClean="0"/>
              <a:t>example</a:t>
            </a:r>
            <a:r>
              <a:rPr lang="hu-HU" dirty="0" smtClean="0"/>
              <a:t>:</a:t>
            </a:r>
          </a:p>
          <a:p>
            <a:r>
              <a:rPr lang="hu-HU" dirty="0" err="1" smtClean="0"/>
              <a:t>Point</a:t>
            </a:r>
            <a:r>
              <a:rPr lang="hu-HU" dirty="0" smtClean="0"/>
              <a:t> </a:t>
            </a:r>
            <a:r>
              <a:rPr lang="hu-HU" dirty="0" err="1" smtClean="0"/>
              <a:t>number</a:t>
            </a:r>
            <a:r>
              <a:rPr lang="hu-HU" dirty="0" smtClean="0"/>
              <a:t>, </a:t>
            </a:r>
            <a:r>
              <a:rPr lang="hu-HU" dirty="0" err="1"/>
              <a:t>i</a:t>
            </a:r>
            <a:r>
              <a:rPr lang="hu-HU" dirty="0" err="1" smtClean="0"/>
              <a:t>mportance</a:t>
            </a:r>
            <a:r>
              <a:rPr lang="hu-HU" dirty="0" smtClean="0"/>
              <a:t> </a:t>
            </a:r>
            <a:r>
              <a:rPr lang="hu-HU" dirty="0" err="1" smtClean="0"/>
              <a:t>value</a:t>
            </a:r>
            <a:r>
              <a:rPr lang="hu-HU" dirty="0" smtClean="0"/>
              <a:t>, </a:t>
            </a:r>
            <a:r>
              <a:rPr lang="hu-HU" dirty="0" err="1" smtClean="0"/>
              <a:t>Voronoi</a:t>
            </a:r>
            <a:r>
              <a:rPr lang="hu-HU" dirty="0" smtClean="0"/>
              <a:t> </a:t>
            </a:r>
            <a:r>
              <a:rPr lang="hu-HU" dirty="0" err="1" smtClean="0"/>
              <a:t>neighbours</a:t>
            </a:r>
            <a:r>
              <a:rPr lang="hu-HU" dirty="0" smtClean="0"/>
              <a:t>, </a:t>
            </a:r>
            <a:r>
              <a:rPr lang="hu-HU" dirty="0" err="1" smtClean="0"/>
              <a:t>distribution</a:t>
            </a:r>
            <a:r>
              <a:rPr lang="hu-HU" dirty="0" smtClean="0"/>
              <a:t> </a:t>
            </a:r>
            <a:r>
              <a:rPr lang="hu-HU" dirty="0" err="1" smtClean="0"/>
              <a:t>range</a:t>
            </a:r>
            <a:r>
              <a:rPr lang="hu-HU" dirty="0" smtClean="0"/>
              <a:t>, </a:t>
            </a:r>
            <a:r>
              <a:rPr lang="hu-HU" dirty="0" err="1" smtClean="0"/>
              <a:t>distribution</a:t>
            </a:r>
            <a:r>
              <a:rPr lang="hu-HU" dirty="0" smtClean="0"/>
              <a:t> </a:t>
            </a:r>
            <a:r>
              <a:rPr lang="hu-HU" dirty="0" err="1" smtClean="0"/>
              <a:t>density</a:t>
            </a:r>
            <a:r>
              <a:rPr lang="hu-HU" dirty="0" smtClean="0"/>
              <a:t>, </a:t>
            </a:r>
            <a:r>
              <a:rPr lang="hu-HU" dirty="0" err="1" smtClean="0"/>
              <a:t>distribution</a:t>
            </a:r>
            <a:r>
              <a:rPr lang="hu-HU" dirty="0" smtClean="0"/>
              <a:t> </a:t>
            </a:r>
            <a:r>
              <a:rPr lang="hu-HU" dirty="0" err="1" smtClean="0"/>
              <a:t>modes</a:t>
            </a:r>
            <a:r>
              <a:rPr lang="hu-HU" dirty="0" smtClean="0"/>
              <a:t>, </a:t>
            </a:r>
            <a:r>
              <a:rPr lang="hu-HU" dirty="0" err="1" smtClean="0"/>
              <a:t>distribution</a:t>
            </a:r>
            <a:r>
              <a:rPr lang="hu-HU" dirty="0" smtClean="0"/>
              <a:t> </a:t>
            </a:r>
            <a:r>
              <a:rPr lang="hu-HU" dirty="0" err="1" smtClean="0"/>
              <a:t>axes</a:t>
            </a:r>
            <a:r>
              <a:rPr lang="hu-HU" dirty="0" smtClean="0"/>
              <a:t>.</a:t>
            </a:r>
          </a:p>
        </p:txBody>
      </p:sp>
    </p:spTree>
    <p:extLst>
      <p:ext uri="{BB962C8B-B14F-4D97-AF65-F5344CB8AC3E}">
        <p14:creationId xmlns:p14="http://schemas.microsoft.com/office/powerpoint/2010/main" val="2398988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err="1" smtClean="0"/>
              <a:t>Quadtree</a:t>
            </a:r>
            <a:r>
              <a:rPr lang="hu-HU" dirty="0" smtClean="0"/>
              <a:t> </a:t>
            </a:r>
            <a:r>
              <a:rPr lang="hu-HU" dirty="0" err="1" smtClean="0"/>
              <a:t>based</a:t>
            </a:r>
            <a:r>
              <a:rPr lang="hu-HU" dirty="0" smtClean="0"/>
              <a:t> </a:t>
            </a:r>
            <a:r>
              <a:rPr lang="hu-HU" dirty="0" err="1" smtClean="0"/>
              <a:t>point</a:t>
            </a:r>
            <a:r>
              <a:rPr lang="hu-HU" dirty="0" smtClean="0"/>
              <a:t> </a:t>
            </a:r>
            <a:r>
              <a:rPr lang="hu-HU" dirty="0" err="1" smtClean="0"/>
              <a:t>generalization</a:t>
            </a:r>
            <a:r>
              <a:rPr lang="hu-HU" dirty="0" smtClean="0"/>
              <a:t> </a:t>
            </a:r>
            <a:r>
              <a:rPr lang="hu-HU" dirty="0" err="1" smtClean="0"/>
              <a:t>by</a:t>
            </a:r>
            <a:r>
              <a:rPr lang="hu-HU" dirty="0" smtClean="0"/>
              <a:t> </a:t>
            </a:r>
            <a:endParaRPr lang="hu-HU" dirty="0"/>
          </a:p>
        </p:txBody>
      </p:sp>
      <p:sp>
        <p:nvSpPr>
          <p:cNvPr id="3" name="Tartalom helye 2"/>
          <p:cNvSpPr>
            <a:spLocks noGrp="1"/>
          </p:cNvSpPr>
          <p:nvPr>
            <p:ph sz="quarter" idx="1"/>
          </p:nvPr>
        </p:nvSpPr>
        <p:spPr/>
        <p:txBody>
          <a:bodyPr/>
          <a:lstStyle/>
          <a:p>
            <a:r>
              <a:rPr lang="hu-HU" dirty="0" err="1" smtClean="0"/>
              <a:t>Attributes</a:t>
            </a:r>
            <a:endParaRPr lang="hu-HU" dirty="0" smtClean="0"/>
          </a:p>
          <a:p>
            <a:r>
              <a:rPr lang="hu-HU" dirty="0" err="1" smtClean="0"/>
              <a:t>Selection</a:t>
            </a:r>
            <a:endParaRPr lang="hu-HU" dirty="0" smtClean="0"/>
          </a:p>
          <a:p>
            <a:r>
              <a:rPr lang="hu-HU" dirty="0" smtClean="0"/>
              <a:t>Local </a:t>
            </a:r>
            <a:r>
              <a:rPr lang="hu-HU" dirty="0" err="1" smtClean="0"/>
              <a:t>priorities</a:t>
            </a:r>
            <a:endParaRPr lang="hu-HU" dirty="0" smtClean="0"/>
          </a:p>
          <a:p>
            <a:endParaRPr lang="hu-HU" dirty="0"/>
          </a:p>
          <a:p>
            <a:r>
              <a:rPr lang="hu-HU" dirty="0">
                <a:hlinkClick r:id="rId3"/>
              </a:rPr>
              <a:t>http://</a:t>
            </a:r>
            <a:r>
              <a:rPr lang="hu-HU" dirty="0" smtClean="0">
                <a:hlinkClick r:id="rId3"/>
              </a:rPr>
              <a:t>www.zora.uzh.ch/74663/1/2012_BereuterP_Bereuter_Weibel_AutoCarto2012.pdf</a:t>
            </a:r>
            <a:endParaRPr lang="hu-HU" dirty="0" smtClean="0"/>
          </a:p>
          <a:p>
            <a:endParaRPr lang="hu-HU" dirty="0" smtClean="0"/>
          </a:p>
        </p:txBody>
      </p:sp>
    </p:spTree>
    <p:extLst>
      <p:ext uri="{BB962C8B-B14F-4D97-AF65-F5344CB8AC3E}">
        <p14:creationId xmlns:p14="http://schemas.microsoft.com/office/powerpoint/2010/main" val="21296735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What</a:t>
            </a:r>
            <a:r>
              <a:rPr lang="hu-HU" dirty="0" smtClean="0"/>
              <a:t> is </a:t>
            </a:r>
            <a:r>
              <a:rPr lang="hu-HU" dirty="0" err="1" smtClean="0"/>
              <a:t>quadtree</a:t>
            </a:r>
            <a:r>
              <a:rPr lang="hu-HU" dirty="0" smtClean="0"/>
              <a:t>?</a:t>
            </a:r>
            <a:endParaRPr lang="hu-HU" dirty="0"/>
          </a:p>
        </p:txBody>
      </p:sp>
      <p:sp>
        <p:nvSpPr>
          <p:cNvPr id="3" name="Tartalom helye 2"/>
          <p:cNvSpPr>
            <a:spLocks noGrp="1"/>
          </p:cNvSpPr>
          <p:nvPr>
            <p:ph sz="quarter" idx="1"/>
          </p:nvPr>
        </p:nvSpPr>
        <p:spPr/>
        <p:txBody>
          <a:bodyPr>
            <a:normAutofit/>
          </a:bodyPr>
          <a:lstStyle/>
          <a:p>
            <a:r>
              <a:rPr lang="en-US" dirty="0"/>
              <a:t>The </a:t>
            </a:r>
            <a:r>
              <a:rPr lang="en-US" dirty="0" err="1"/>
              <a:t>quadtree</a:t>
            </a:r>
            <a:r>
              <a:rPr lang="en-US" dirty="0"/>
              <a:t> is a well known spatial tree data </a:t>
            </a:r>
            <a:r>
              <a:rPr lang="en-US" dirty="0" smtClean="0"/>
              <a:t>structure </a:t>
            </a:r>
            <a:r>
              <a:rPr lang="en-US" dirty="0"/>
              <a:t>and a generic term for a family of </a:t>
            </a:r>
            <a:r>
              <a:rPr lang="en-US" dirty="0" smtClean="0"/>
              <a:t>tessellations </a:t>
            </a:r>
            <a:r>
              <a:rPr lang="en-US" dirty="0"/>
              <a:t>in which every node has four </a:t>
            </a:r>
            <a:r>
              <a:rPr lang="en-US" dirty="0" smtClean="0"/>
              <a:t>children </a:t>
            </a:r>
            <a:r>
              <a:rPr lang="en-US" dirty="0"/>
              <a:t>(</a:t>
            </a:r>
            <a:r>
              <a:rPr lang="en-US" dirty="0" err="1"/>
              <a:t>Samet</a:t>
            </a:r>
            <a:r>
              <a:rPr lang="en-US" dirty="0"/>
              <a:t>, 1989</a:t>
            </a:r>
            <a:r>
              <a:rPr lang="en-US" dirty="0" smtClean="0"/>
              <a:t>).</a:t>
            </a:r>
            <a:endParaRPr lang="hu-HU" dirty="0" smtClean="0"/>
          </a:p>
          <a:p>
            <a:pPr marL="0" indent="0">
              <a:buNone/>
            </a:pPr>
            <a:endParaRPr lang="hu-HU" dirty="0" smtClean="0"/>
          </a:p>
          <a:p>
            <a:pPr lvl="1"/>
            <a:endParaRPr lang="en-US" dirty="0"/>
          </a:p>
          <a:p>
            <a:endParaRPr lang="hu-HU" dirty="0"/>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704" y="3462888"/>
            <a:ext cx="5199540" cy="3188568"/>
          </a:xfrm>
          <a:prstGeom prst="rect">
            <a:avLst/>
          </a:prstGeom>
        </p:spPr>
      </p:pic>
    </p:spTree>
    <p:extLst>
      <p:ext uri="{BB962C8B-B14F-4D97-AF65-F5344CB8AC3E}">
        <p14:creationId xmlns:p14="http://schemas.microsoft.com/office/powerpoint/2010/main" val="19142559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Point</a:t>
            </a:r>
            <a:r>
              <a:rPr lang="hu-HU" dirty="0" smtClean="0"/>
              <a:t> </a:t>
            </a:r>
            <a:r>
              <a:rPr lang="hu-HU" dirty="0" err="1" smtClean="0"/>
              <a:t>selection</a:t>
            </a:r>
            <a:r>
              <a:rPr lang="hu-HU" dirty="0" smtClean="0"/>
              <a:t> </a:t>
            </a:r>
            <a:r>
              <a:rPr lang="hu-HU" dirty="0" err="1" smtClean="0"/>
              <a:t>in</a:t>
            </a:r>
            <a:r>
              <a:rPr lang="hu-HU" dirty="0" smtClean="0"/>
              <a:t> </a:t>
            </a:r>
            <a:r>
              <a:rPr lang="hu-HU" dirty="0" err="1" smtClean="0"/>
              <a:t>quadtrees</a:t>
            </a:r>
            <a:endParaRPr lang="hu-HU" dirty="0"/>
          </a:p>
        </p:txBody>
      </p:sp>
      <p:sp>
        <p:nvSpPr>
          <p:cNvPr id="3" name="Tartalom helye 2"/>
          <p:cNvSpPr>
            <a:spLocks noGrp="1"/>
          </p:cNvSpPr>
          <p:nvPr>
            <p:ph sz="quarter" idx="1"/>
          </p:nvPr>
        </p:nvSpPr>
        <p:spPr/>
        <p:txBody>
          <a:bodyPr>
            <a:normAutofit fontScale="85000" lnSpcReduction="10000"/>
          </a:bodyPr>
          <a:lstStyle/>
          <a:p>
            <a:r>
              <a:rPr lang="hu-HU" dirty="0" smtClean="0"/>
              <a:t>Random </a:t>
            </a:r>
            <a:r>
              <a:rPr lang="hu-HU" dirty="0" err="1" smtClean="0"/>
              <a:t>selection</a:t>
            </a:r>
            <a:r>
              <a:rPr lang="hu-HU" dirty="0" smtClean="0"/>
              <a:t>: </a:t>
            </a:r>
          </a:p>
          <a:p>
            <a:pPr lvl="1"/>
            <a:r>
              <a:rPr lang="hu-HU" dirty="0" err="1" smtClean="0"/>
              <a:t>Insert</a:t>
            </a:r>
            <a:r>
              <a:rPr lang="hu-HU" dirty="0" smtClean="0"/>
              <a:t> </a:t>
            </a:r>
            <a:r>
              <a:rPr lang="hu-HU" dirty="0" err="1" smtClean="0"/>
              <a:t>the</a:t>
            </a:r>
            <a:r>
              <a:rPr lang="hu-HU" dirty="0" smtClean="0"/>
              <a:t> </a:t>
            </a:r>
            <a:r>
              <a:rPr lang="hu-HU" dirty="0" err="1" smtClean="0"/>
              <a:t>quadtree</a:t>
            </a:r>
            <a:r>
              <a:rPr lang="hu-HU" dirty="0" smtClean="0"/>
              <a:t> </a:t>
            </a:r>
            <a:r>
              <a:rPr lang="hu-HU" dirty="0" err="1" smtClean="0"/>
              <a:t>into</a:t>
            </a:r>
            <a:r>
              <a:rPr lang="hu-HU" dirty="0" smtClean="0"/>
              <a:t> </a:t>
            </a:r>
            <a:r>
              <a:rPr lang="hu-HU" dirty="0" err="1" smtClean="0"/>
              <a:t>the</a:t>
            </a:r>
            <a:r>
              <a:rPr lang="hu-HU" dirty="0" smtClean="0"/>
              <a:t> 2D </a:t>
            </a:r>
            <a:r>
              <a:rPr lang="hu-HU" dirty="0" err="1" smtClean="0"/>
              <a:t>pointcloud</a:t>
            </a:r>
            <a:endParaRPr lang="hu-HU" dirty="0" smtClean="0"/>
          </a:p>
          <a:p>
            <a:pPr lvl="1"/>
            <a:r>
              <a:rPr lang="hu-HU" dirty="0" err="1" smtClean="0"/>
              <a:t>Select</a:t>
            </a:r>
            <a:r>
              <a:rPr lang="hu-HU" dirty="0" smtClean="0"/>
              <a:t> a </a:t>
            </a:r>
            <a:r>
              <a:rPr lang="hu-HU" dirty="0" err="1" smtClean="0"/>
              <a:t>point</a:t>
            </a:r>
            <a:r>
              <a:rPr lang="hu-HU" dirty="0" smtClean="0"/>
              <a:t> </a:t>
            </a:r>
            <a:r>
              <a:rPr lang="hu-HU" dirty="0" err="1" smtClean="0"/>
              <a:t>randomly</a:t>
            </a:r>
            <a:r>
              <a:rPr lang="hu-HU" dirty="0" smtClean="0"/>
              <a:t> </a:t>
            </a:r>
            <a:r>
              <a:rPr lang="hu-HU" dirty="0" err="1" smtClean="0"/>
              <a:t>from</a:t>
            </a:r>
            <a:r>
              <a:rPr lang="hu-HU" dirty="0" smtClean="0"/>
              <a:t> </a:t>
            </a:r>
            <a:r>
              <a:rPr lang="hu-HU" dirty="0" err="1" smtClean="0"/>
              <a:t>all</a:t>
            </a:r>
            <a:r>
              <a:rPr lang="hu-HU" dirty="0" smtClean="0"/>
              <a:t> </a:t>
            </a:r>
            <a:r>
              <a:rPr lang="hu-HU" dirty="0" err="1" smtClean="0"/>
              <a:t>children</a:t>
            </a:r>
            <a:r>
              <a:rPr lang="hu-HU" dirty="0" smtClean="0"/>
              <a:t> </a:t>
            </a:r>
            <a:r>
              <a:rPr lang="hu-HU" dirty="0" err="1" smtClean="0"/>
              <a:t>in</a:t>
            </a:r>
            <a:r>
              <a:rPr lang="hu-HU" dirty="0" smtClean="0"/>
              <a:t> </a:t>
            </a:r>
            <a:r>
              <a:rPr lang="hu-HU" dirty="0" err="1" smtClean="0"/>
              <a:t>the</a:t>
            </a:r>
            <a:r>
              <a:rPr lang="hu-HU" dirty="0" smtClean="0"/>
              <a:t> </a:t>
            </a:r>
            <a:r>
              <a:rPr lang="hu-HU" dirty="0" err="1" smtClean="0"/>
              <a:t>current</a:t>
            </a:r>
            <a:r>
              <a:rPr lang="hu-HU" dirty="0" smtClean="0"/>
              <a:t> </a:t>
            </a:r>
            <a:r>
              <a:rPr lang="hu-HU" dirty="0" err="1" smtClean="0"/>
              <a:t>quadnode</a:t>
            </a:r>
            <a:endParaRPr lang="hu-HU" dirty="0" smtClean="0"/>
          </a:p>
          <a:p>
            <a:pPr lvl="1"/>
            <a:r>
              <a:rPr lang="en-US" dirty="0"/>
              <a:t>If the results </a:t>
            </a:r>
            <a:r>
              <a:rPr lang="en-US" dirty="0" smtClean="0"/>
              <a:t>are </a:t>
            </a:r>
            <a:r>
              <a:rPr lang="en-US" dirty="0"/>
              <a:t>used for further zooming, it is </a:t>
            </a:r>
            <a:r>
              <a:rPr lang="en-US" dirty="0" smtClean="0"/>
              <a:t>recommended </a:t>
            </a:r>
            <a:r>
              <a:rPr lang="en-US" dirty="0"/>
              <a:t>to store the results based on previous </a:t>
            </a:r>
            <a:r>
              <a:rPr lang="en-US" dirty="0" smtClean="0"/>
              <a:t>LOD</a:t>
            </a:r>
            <a:r>
              <a:rPr lang="hu-HU" dirty="0" smtClean="0"/>
              <a:t>s (</a:t>
            </a:r>
            <a:r>
              <a:rPr lang="hu-HU" dirty="0" err="1" smtClean="0"/>
              <a:t>level</a:t>
            </a:r>
            <a:r>
              <a:rPr lang="hu-HU" dirty="0" smtClean="0"/>
              <a:t> of </a:t>
            </a:r>
            <a:r>
              <a:rPr lang="hu-HU" dirty="0" err="1" smtClean="0"/>
              <a:t>detail</a:t>
            </a:r>
            <a:r>
              <a:rPr lang="hu-HU" dirty="0" smtClean="0"/>
              <a:t>)</a:t>
            </a:r>
            <a:endParaRPr lang="en-US" dirty="0" smtClean="0"/>
          </a:p>
          <a:p>
            <a:pPr lvl="1"/>
            <a:endParaRPr lang="hu-HU" dirty="0" smtClean="0"/>
          </a:p>
          <a:p>
            <a:r>
              <a:rPr lang="en-US" dirty="0" smtClean="0"/>
              <a:t>In </a:t>
            </a:r>
            <a:r>
              <a:rPr lang="en-US" dirty="0"/>
              <a:t>the second step, a </a:t>
            </a:r>
            <a:r>
              <a:rPr lang="en-US" dirty="0" err="1" smtClean="0"/>
              <a:t>quadtree</a:t>
            </a:r>
            <a:r>
              <a:rPr lang="en-US" dirty="0" smtClean="0"/>
              <a:t>-based</a:t>
            </a:r>
            <a:r>
              <a:rPr lang="hu-HU" dirty="0" smtClean="0"/>
              <a:t> </a:t>
            </a:r>
            <a:r>
              <a:rPr lang="en-US" dirty="0" smtClean="0"/>
              <a:t>generalization </a:t>
            </a:r>
            <a:r>
              <a:rPr lang="en-US" dirty="0"/>
              <a:t>algorithm returns for each </a:t>
            </a:r>
            <a:r>
              <a:rPr lang="en-US" dirty="0" err="1"/>
              <a:t>quadnode</a:t>
            </a:r>
            <a:r>
              <a:rPr lang="en-US" dirty="0"/>
              <a:t> </a:t>
            </a:r>
            <a:r>
              <a:rPr lang="en-US" dirty="0" smtClean="0"/>
              <a:t>the </a:t>
            </a:r>
            <a:r>
              <a:rPr lang="en-US" dirty="0"/>
              <a:t>generalized results at the desired LOD</a:t>
            </a:r>
            <a:r>
              <a:rPr lang="en-US" dirty="0" smtClean="0"/>
              <a:t>.</a:t>
            </a:r>
            <a:r>
              <a:rPr lang="hu-HU" dirty="0" smtClean="0"/>
              <a:t> </a:t>
            </a:r>
          </a:p>
          <a:p>
            <a:r>
              <a:rPr lang="en-US" dirty="0" smtClean="0"/>
              <a:t>The </a:t>
            </a:r>
            <a:r>
              <a:rPr lang="en-US" dirty="0"/>
              <a:t>LOD is mapped to the tree depth (and the </a:t>
            </a:r>
            <a:r>
              <a:rPr lang="en-US" dirty="0" smtClean="0"/>
              <a:t>LOD </a:t>
            </a:r>
            <a:r>
              <a:rPr lang="en-US" dirty="0"/>
              <a:t>can </a:t>
            </a:r>
            <a:r>
              <a:rPr lang="en-US" dirty="0" smtClean="0"/>
              <a:t>be</a:t>
            </a:r>
            <a:r>
              <a:rPr lang="hu-HU" dirty="0" smtClean="0"/>
              <a:t> </a:t>
            </a:r>
            <a:r>
              <a:rPr lang="en-US" dirty="0"/>
              <a:t>further related to </a:t>
            </a:r>
            <a:r>
              <a:rPr lang="hu-HU" dirty="0" err="1" smtClean="0"/>
              <a:t>the</a:t>
            </a:r>
            <a:r>
              <a:rPr lang="hu-HU" dirty="0" smtClean="0"/>
              <a:t> </a:t>
            </a:r>
            <a:r>
              <a:rPr lang="en-US" dirty="0" smtClean="0"/>
              <a:t>map </a:t>
            </a:r>
            <a:r>
              <a:rPr lang="en-US" dirty="0"/>
              <a:t>scale). </a:t>
            </a:r>
          </a:p>
          <a:p>
            <a:endParaRPr lang="en-US" dirty="0"/>
          </a:p>
          <a:p>
            <a:pPr lvl="1"/>
            <a:endParaRPr lang="hu-HU" dirty="0"/>
          </a:p>
        </p:txBody>
      </p:sp>
    </p:spTree>
    <p:extLst>
      <p:ext uri="{BB962C8B-B14F-4D97-AF65-F5344CB8AC3E}">
        <p14:creationId xmlns:p14="http://schemas.microsoft.com/office/powerpoint/2010/main" val="14508653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err="1" smtClean="0"/>
              <a:t>Value-based</a:t>
            </a:r>
            <a:r>
              <a:rPr lang="hu-HU" dirty="0" smtClean="0"/>
              <a:t> </a:t>
            </a:r>
            <a:r>
              <a:rPr lang="hu-HU" dirty="0" err="1" smtClean="0"/>
              <a:t>selection</a:t>
            </a:r>
            <a:r>
              <a:rPr lang="hu-HU" dirty="0" smtClean="0"/>
              <a:t>, </a:t>
            </a:r>
            <a:r>
              <a:rPr lang="hu-HU" dirty="0" err="1" smtClean="0"/>
              <a:t>Centrality-based</a:t>
            </a:r>
            <a:endParaRPr lang="hu-HU" dirty="0"/>
          </a:p>
        </p:txBody>
      </p:sp>
      <p:pic>
        <p:nvPicPr>
          <p:cNvPr id="8194" name="Picture 2"/>
          <p:cNvPicPr>
            <a:picLocks noGrp="1" noChangeAspect="1" noChangeArrowheads="1"/>
          </p:cNvPicPr>
          <p:nvPr>
            <p:ph sz="quarter" idx="1"/>
          </p:nvPr>
        </p:nvPicPr>
        <p:blipFill rotWithShape="1">
          <a:blip r:embed="rId2">
            <a:extLst>
              <a:ext uri="{28A0092B-C50C-407E-A947-70E740481C1C}">
                <a14:useLocalDpi xmlns:a14="http://schemas.microsoft.com/office/drawing/2010/main" val="0"/>
              </a:ext>
            </a:extLst>
          </a:blip>
          <a:srcRect l="22231" t="26780" r="20022" b="38644"/>
          <a:stretch/>
        </p:blipFill>
        <p:spPr bwMode="auto">
          <a:xfrm>
            <a:off x="251520" y="1844824"/>
            <a:ext cx="8446499" cy="2843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98336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err="1" smtClean="0"/>
              <a:t>Midpoint</a:t>
            </a:r>
            <a:r>
              <a:rPr lang="hu-HU" dirty="0" smtClean="0"/>
              <a:t>, </a:t>
            </a:r>
            <a:r>
              <a:rPr lang="hu-HU" dirty="0" err="1" smtClean="0"/>
              <a:t>Cluster-based</a:t>
            </a:r>
            <a:r>
              <a:rPr lang="hu-HU" dirty="0" smtClean="0"/>
              <a:t>, </a:t>
            </a:r>
            <a:r>
              <a:rPr lang="hu-HU" dirty="0" err="1" smtClean="0"/>
              <a:t>Co-location</a:t>
            </a:r>
            <a:endParaRPr lang="hu-HU" dirty="0"/>
          </a:p>
        </p:txBody>
      </p:sp>
      <p:pic>
        <p:nvPicPr>
          <p:cNvPr id="9218" name="Picture 2"/>
          <p:cNvPicPr>
            <a:picLocks noGrp="1" noChangeAspect="1" noChangeArrowheads="1"/>
          </p:cNvPicPr>
          <p:nvPr>
            <p:ph sz="quarter" idx="1"/>
          </p:nvPr>
        </p:nvPicPr>
        <p:blipFill rotWithShape="1">
          <a:blip r:embed="rId2">
            <a:extLst>
              <a:ext uri="{28A0092B-C50C-407E-A947-70E740481C1C}">
                <a14:useLocalDpi xmlns:a14="http://schemas.microsoft.com/office/drawing/2010/main" val="0"/>
              </a:ext>
            </a:extLst>
          </a:blip>
          <a:srcRect l="12319" t="30508" r="26313" b="35593"/>
          <a:stretch/>
        </p:blipFill>
        <p:spPr bwMode="auto">
          <a:xfrm>
            <a:off x="303275" y="2204864"/>
            <a:ext cx="8810899"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94621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On</a:t>
            </a:r>
            <a:r>
              <a:rPr lang="hu-HU" dirty="0" smtClean="0"/>
              <a:t> </a:t>
            </a:r>
            <a:r>
              <a:rPr lang="hu-HU" dirty="0" err="1" smtClean="0"/>
              <a:t>the</a:t>
            </a:r>
            <a:r>
              <a:rPr lang="hu-HU" dirty="0" smtClean="0"/>
              <a:t> </a:t>
            </a:r>
            <a:r>
              <a:rPr lang="hu-HU" dirty="0" err="1" smtClean="0"/>
              <a:t>fly</a:t>
            </a:r>
            <a:r>
              <a:rPr lang="hu-HU" dirty="0" smtClean="0"/>
              <a:t> </a:t>
            </a:r>
            <a:r>
              <a:rPr lang="hu-HU" dirty="0" err="1" smtClean="0"/>
              <a:t>generalization</a:t>
            </a:r>
            <a:endParaRPr lang="hu-HU" dirty="0"/>
          </a:p>
        </p:txBody>
      </p:sp>
      <p:sp>
        <p:nvSpPr>
          <p:cNvPr id="3" name="Tartalom helye 2"/>
          <p:cNvSpPr>
            <a:spLocks noGrp="1"/>
          </p:cNvSpPr>
          <p:nvPr>
            <p:ph sz="quarter" idx="1"/>
          </p:nvPr>
        </p:nvSpPr>
        <p:spPr/>
        <p:txBody>
          <a:bodyPr/>
          <a:lstStyle/>
          <a:p>
            <a:r>
              <a:rPr lang="hu-HU" dirty="0" smtClean="0"/>
              <a:t>„</a:t>
            </a:r>
            <a:r>
              <a:rPr lang="hu-HU" dirty="0" err="1" smtClean="0"/>
              <a:t>Real-time</a:t>
            </a:r>
            <a:r>
              <a:rPr lang="hu-HU" dirty="0" smtClean="0"/>
              <a:t>” </a:t>
            </a:r>
            <a:r>
              <a:rPr lang="hu-HU" dirty="0" err="1" smtClean="0"/>
              <a:t>generalization</a:t>
            </a:r>
            <a:endParaRPr lang="hu-HU" dirty="0" smtClean="0"/>
          </a:p>
          <a:p>
            <a:r>
              <a:rPr lang="hu-HU" dirty="0" err="1" smtClean="0"/>
              <a:t>It</a:t>
            </a:r>
            <a:r>
              <a:rPr lang="hu-HU" dirty="0" smtClean="0"/>
              <a:t> </a:t>
            </a:r>
            <a:r>
              <a:rPr lang="hu-HU" dirty="0" err="1" smtClean="0"/>
              <a:t>needs</a:t>
            </a:r>
            <a:r>
              <a:rPr lang="hu-HU" dirty="0" smtClean="0"/>
              <a:t> </a:t>
            </a:r>
            <a:r>
              <a:rPr lang="hu-HU" dirty="0" err="1" smtClean="0"/>
              <a:t>fast</a:t>
            </a:r>
            <a:r>
              <a:rPr lang="hu-HU" dirty="0" smtClean="0"/>
              <a:t> </a:t>
            </a:r>
            <a:r>
              <a:rPr lang="hu-HU" dirty="0" err="1" smtClean="0"/>
              <a:t>algorithms</a:t>
            </a:r>
            <a:r>
              <a:rPr lang="hu-HU" dirty="0" smtClean="0"/>
              <a:t>!</a:t>
            </a:r>
          </a:p>
          <a:p>
            <a:endParaRPr lang="hu-HU"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192" t="24561" r="25530" b="19298"/>
          <a:stretch/>
        </p:blipFill>
        <p:spPr bwMode="auto">
          <a:xfrm>
            <a:off x="683568" y="2751221"/>
            <a:ext cx="7972927" cy="4106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88907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 helye 1"/>
          <p:cNvSpPr>
            <a:spLocks noGrp="1"/>
          </p:cNvSpPr>
          <p:nvPr>
            <p:ph type="body" idx="1"/>
          </p:nvPr>
        </p:nvSpPr>
        <p:spPr/>
        <p:txBody>
          <a:bodyPr/>
          <a:lstStyle/>
          <a:p>
            <a:r>
              <a:rPr lang="hu-HU" dirty="0"/>
              <a:t>Digital </a:t>
            </a:r>
            <a:r>
              <a:rPr lang="hu-HU" dirty="0" err="1"/>
              <a:t>elevation</a:t>
            </a:r>
            <a:r>
              <a:rPr lang="hu-HU" dirty="0"/>
              <a:t> </a:t>
            </a:r>
            <a:r>
              <a:rPr lang="hu-HU" dirty="0" err="1"/>
              <a:t>models</a:t>
            </a:r>
            <a:endParaRPr lang="hu-HU" dirty="0"/>
          </a:p>
        </p:txBody>
      </p:sp>
      <p:sp>
        <p:nvSpPr>
          <p:cNvPr id="3" name="Cím 2"/>
          <p:cNvSpPr>
            <a:spLocks noGrp="1"/>
          </p:cNvSpPr>
          <p:nvPr>
            <p:ph type="title"/>
          </p:nvPr>
        </p:nvSpPr>
        <p:spPr/>
        <p:txBody>
          <a:bodyPr>
            <a:normAutofit/>
          </a:bodyPr>
          <a:lstStyle/>
          <a:p>
            <a:r>
              <a:rPr lang="hu-HU" dirty="0" err="1" smtClean="0"/>
              <a:t>Raster</a:t>
            </a:r>
            <a:r>
              <a:rPr lang="hu-HU" dirty="0" smtClean="0"/>
              <a:t> </a:t>
            </a:r>
            <a:r>
              <a:rPr lang="hu-HU" dirty="0" err="1" smtClean="0"/>
              <a:t>type</a:t>
            </a:r>
            <a:r>
              <a:rPr lang="hu-HU" dirty="0" smtClean="0"/>
              <a:t> </a:t>
            </a:r>
            <a:r>
              <a:rPr lang="hu-HU" dirty="0" err="1" smtClean="0"/>
              <a:t>data</a:t>
            </a:r>
            <a:endParaRPr lang="hu-HU" dirty="0"/>
          </a:p>
        </p:txBody>
      </p:sp>
    </p:spTree>
    <p:extLst>
      <p:ext uri="{BB962C8B-B14F-4D97-AF65-F5344CB8AC3E}">
        <p14:creationId xmlns:p14="http://schemas.microsoft.com/office/powerpoint/2010/main" val="1521252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sym typeface="Wingdings" panose="05000000000000000000" pitchFamily="2" charset="2"/>
              </a:rPr>
              <a:t>Elevation</a:t>
            </a:r>
            <a:r>
              <a:rPr lang="hu-HU" dirty="0" smtClean="0">
                <a:sym typeface="Wingdings" panose="05000000000000000000" pitchFamily="2" charset="2"/>
              </a:rPr>
              <a:t> </a:t>
            </a:r>
            <a:r>
              <a:rPr lang="hu-HU" dirty="0" err="1">
                <a:sym typeface="Wingdings" panose="05000000000000000000" pitchFamily="2" charset="2"/>
              </a:rPr>
              <a:t>data</a:t>
            </a:r>
            <a:endParaRPr lang="hu-HU" dirty="0"/>
          </a:p>
        </p:txBody>
      </p:sp>
      <p:sp>
        <p:nvSpPr>
          <p:cNvPr id="3" name="Tartalom helye 2"/>
          <p:cNvSpPr>
            <a:spLocks noGrp="1"/>
          </p:cNvSpPr>
          <p:nvPr>
            <p:ph sz="quarter" idx="1"/>
          </p:nvPr>
        </p:nvSpPr>
        <p:spPr/>
        <p:txBody>
          <a:bodyPr>
            <a:normAutofit lnSpcReduction="10000"/>
          </a:bodyPr>
          <a:lstStyle/>
          <a:p>
            <a:r>
              <a:rPr lang="hu-HU" dirty="0" smtClean="0"/>
              <a:t>TIN </a:t>
            </a:r>
            <a:r>
              <a:rPr lang="hu-HU" dirty="0" err="1" smtClean="0"/>
              <a:t>model</a:t>
            </a:r>
            <a:r>
              <a:rPr lang="hu-HU" dirty="0" smtClean="0"/>
              <a:t>:</a:t>
            </a:r>
            <a:r>
              <a:rPr lang="en-US" dirty="0"/>
              <a:t> a vector-based representation of the physical land surface or sea bottom, made up of irregularly distributed nodes and lines with three-dimensional coordinates (</a:t>
            </a:r>
            <a:r>
              <a:rPr lang="en-US" i="1" dirty="0"/>
              <a:t>x</a:t>
            </a:r>
            <a:r>
              <a:rPr lang="en-US" dirty="0"/>
              <a:t>, </a:t>
            </a:r>
            <a:r>
              <a:rPr lang="en-US" i="1" dirty="0"/>
              <a:t>y</a:t>
            </a:r>
            <a:r>
              <a:rPr lang="en-US" dirty="0"/>
              <a:t>, and </a:t>
            </a:r>
            <a:r>
              <a:rPr lang="en-US" i="1" dirty="0"/>
              <a:t>z</a:t>
            </a:r>
            <a:r>
              <a:rPr lang="en-US" dirty="0"/>
              <a:t>) that are arranged in a network of </a:t>
            </a:r>
            <a:r>
              <a:rPr lang="en-US" dirty="0" err="1"/>
              <a:t>nonoverlapping</a:t>
            </a:r>
            <a:r>
              <a:rPr lang="en-US" dirty="0"/>
              <a:t> triangles.</a:t>
            </a:r>
            <a:endParaRPr lang="hu-HU" dirty="0" smtClean="0"/>
          </a:p>
          <a:p>
            <a:r>
              <a:rPr lang="en-US" dirty="0"/>
              <a:t>TIN is typically based on a Delaunay triangulation</a:t>
            </a:r>
            <a:endParaRPr lang="hu-HU" dirty="0"/>
          </a:p>
          <a:p>
            <a:pPr lvl="1"/>
            <a:r>
              <a:rPr lang="hu-HU" dirty="0"/>
              <a:t>http://en.wikipedia.org/wiki/Delaunay_triangulation</a:t>
            </a:r>
            <a:endParaRPr lang="hu-HU" dirty="0" smtClean="0"/>
          </a:p>
          <a:p>
            <a:r>
              <a:rPr lang="hu-HU" dirty="0" smtClean="0"/>
              <a:t>GRID </a:t>
            </a:r>
            <a:r>
              <a:rPr lang="hu-HU" dirty="0" err="1" smtClean="0"/>
              <a:t>model</a:t>
            </a:r>
            <a:r>
              <a:rPr lang="hu-HU" dirty="0" smtClean="0"/>
              <a:t>: </a:t>
            </a:r>
            <a:r>
              <a:rPr lang="en-US" dirty="0" smtClean="0"/>
              <a:t>can </a:t>
            </a:r>
            <a:r>
              <a:rPr lang="en-US" dirty="0"/>
              <a:t>be represented as a raster (a grid of squares, also known as a </a:t>
            </a:r>
            <a:r>
              <a:rPr lang="en-US" dirty="0" err="1">
                <a:hlinkClick r:id="rId2" tooltip="Heightmap"/>
              </a:rPr>
              <a:t>heightmap</a:t>
            </a:r>
            <a:r>
              <a:rPr lang="en-US" dirty="0"/>
              <a:t> when representing elevation</a:t>
            </a:r>
            <a:endParaRPr lang="hu-HU" dirty="0"/>
          </a:p>
        </p:txBody>
      </p:sp>
      <p:sp>
        <p:nvSpPr>
          <p:cNvPr id="4" name="AutoShape 2" descr="data:image/jpeg;base64,/9j/4AAQSkZJRgABAQAAAQABAAD/2wCEAAkGBxQTEhUTExMVFBQXFRgYGRcXGR4gHBohGhcYHRoaGxoaHCggGholHRgXITEhJSkrLi4uFx8zODMsNygtLisBCgoKDg0OGxAQGy8mICQsLC01LDIsLDUsNCwsLCwsLywsLCwsLSwsLywsLCwsLCw0NCwsLCwsLCwsLCwsLCwsLP/AABEIAMABBgMBEQACEQEDEQH/xAAbAAABBQEBAAAAAAAAAAAAAAAEAAIDBQYBB//EAE8QAAIBAQUEBwQFCAgDBwUAAAECEQMABBIhMQVBUWEGEyJxgZGhMkKxwQcVUnKSFCNigqKy0fAWM0NTc4PS05PC8TREVGOz4eIXJJSjw//EABsBAAEFAQEAAAAAAAAAAAAAAAABAwQFBgIH/8QAQhEAAQIEAgYJAwAIBgEFAAAAAQACAwQRIQUxEkFRYXGRBhMigaGxwdHwFDLhFSNCQ1KCkvEWM1NicqIkNESywtL/2gAMAwEAAhEDEQA/APcbCErCELX2lRQw9amp4M6j4mwhQrtmifYZqg406buv4kUj1sJSCM0/6yG5Kp/y2H7wAHjFhImU9pFgGWhVZSJBBpfOoLCUgtNCni+VDpd6g+81MDxwuT6WEiat4rnNaNMD9KqQf2abCPGwlIomm8XiQOqpCd4qOR4/mgB5zyNhFE5Kl4306I5iqx9OqHxsJFylXrNIw0pBgjEZHkDEjPPjYS0TytfXHSHLAxjx6wT3wLCRMBrmIq0c94pOR5irFhKQQndVeP72j/wW/wB6wkXHWsNatP8A4Lf7mVhKBVPFCqdawH3KYHniZvlYSLgu9T+/P4U/hYQmfk9Ux+dcSc8qcjmOyR/1sIXGulTQXmsTzWkB59TYS0Sa6VAR/wDcVTPFafyo6eIsIpZPW71h/bgn9KmI8lYGfHwsJCkaV43VaXjRb/esITW/KBmWpEcqbyeUBzHfnHCwlonNUvA0p0W/zGX/APkbCRI3qqol6SwPs1J/fVc/TnYQBVNp7Qc63WsveaJ8ezWOVhKRRKrtdVEslYRAIWk7kTypK3npYQBVPG1ae/Gv36br+8omwkXF2xdzkK9En/EX+NhCNVgRIMg7xYQu2EJWEJWEJtRwoJJAAEknQAakncLCFVUlW8sWqAGmvsUmgkzpUqKdJHsqdBmcyAgloQKolRhqqiJhQISYUBZnITGupsmtdgDqyddVLVFOmesZgg0JLELmd4nDiJ3xNiwukGk/si/n79y6oc1CSYQCAAQQ06kjBII3Q0GdLF6oq3Rpr+b9fBSVq6pGJlWSFGIgSToBOpPCy1XIaTkmUEYFgQMMyCWJJnUFSsKBugnwsiU6NBTPh8r4KQppBjPhZUlUqzkCQpbkIn9ogethAFUiFBnIE5czysIvRNZWGIg4iYhTAA8QpOfObCLKQWEi5UYAZmB3x62EoB1JtKcwQInLtEkjiZGR87CCnkTrYSKKg/tCWMH3ljXcDABHdNhKQuCA0ZAkZDFrp7unlZEuYXVDCJJYxBwgBddYJn1NhFl164BIHaYCcIIn1IsqQBcp0AHZ97AAiF3aZgYj4kiwitqJ9YtHZAJ4MYHmAfhYQKa11kBiQDGk7rCK0TC4UwXzbQEj03mwjMZKRjGf8+lhIkpkfxHyNhCZhJWGyJ+yT6HdYSpyJH8d577CRKosiPmR6iwlBomioPZYriI9mZy8czYRTWMkK+zKeKQgScy1NijE88EYh3mwiyZUapROIs1Wlv7IxpzAQDGmmUYhmc9AJEfTqBgGUhlIBBBkEHQgjUWEJ1hCorztCnUqlalRKdKm3suwVqrKQZhoPVKfxEfZHbEIyneqYV2p1VqEy2TY9BoFSSQI0GdkyXddIgHgjLq5ZFJ1IE9kr+y2a9xsDJI4UcR+fFKpSJZSHZQJlRhhstGlScuRFhAIAIp+PneugNiJlcEZDCcU8cWKI5R42VJam9RtDPBRpXMMRlnwzzNkS3ArXNEWVcod6BYnE3ZkFQuJSO9g/a7oFkoug6mSmqVAoJYgAZkkwB3myrkCuSieHUMhQ71YjEPCD87IuhY0KnFlXKgxI7QG7SHMBiIn7QBz7jZF1cDipKsx2QCeZgegNlSClbpw0z1sJE2mkDUnmY+QFhKSnGwkTaRJEkYTwmbCU01J9hImKWkyABuM5nwjLzsJbJ9hIh6NRVOA1MT6wxXFHcoGXhZNy6IJGlSylqho7JAPEiR5Aj42VIKVunDnrYSLthCjqFpEBSN5LEEdwwmfMWEoopLCRR0aZAzZmz1aPLsgZWEpNUqNFVEKoUEyQABnxy32EEk5rlWuFIBnPfBgd50HjYQBVR1n6sF+0wnMSoCjeZYjLxsmSUDSNFNSqBgGUgg6EGR5iypCCDQoCpd2osXpDEhMvSHE6vTzgE6suh1ENOISI27V1dQ6GVOh9CCDmCDIIOYIiwhS2EKKtdkfJ0VvvAH42EIf6ou/9xS/Av8ACwhR1Ni0SwaHDLMFalQETr7LCwlqaUUg2cB7NSsv+Yzf+pi8tLCRca4OZBvFUg5QVpR/6VhCZQuNSmoSk9JVGg6nLyR1E9w8LIBTJdOcXGrjUqQLeB71J/1WTw9p/Pdzsq5TetvH91R/4zf7NhCcK1ffSp+FUn40xYQuNeao1pIO+p/8LCExtpECTSOWpx0475LjLvAsIQ77dWDCiYy/OUT6daJ87CVD0+lFNRDwWGv527j0N4MedgApHObWy5W6W3aIcpByhq12g/8A77dBjjkFwYrW5kDvUadMboohWQAaBatA+QWtNuhBiamnkkdMQ8y4cwm1umtGOxBP6T0wPMObBgxR+yeRXImpet4g5j3C4OnV1Jwfn1bTKhUYDLc4Qoe+SPhZOrfkRT5vTZn5YX6xvMHyuiKPSu7gQWrNzaiwPogHpbnRpao5j3XDsSlc9Knc72SqdNbmutSoP8it/t2cECIRUBI3EpVx0Q8VUVHp5cmAIqMJ+2jJ59YFw+MWTqYn8J5FPiZgk0028wn1eltMgdSKdRpAhrxRUc4Ku0nlHjbhzXDUnob4btfKh9UTUvvXiBTq4ZzCtQIbQwfzhPlBtybrtp0dSMFarEJRwwI7br4eyWnxiyrlRUmvWGHp0HJnMOyiOGHA+79LPlpZEpIrb55Lt3WsoCrSoqv+K5jwNIT3SLKgmtypStc+9SXnhZvTEvxsJFFRu15UQbxTfPVqOfd2agEWEpNdVFI12rEQ1WmQdR1WXkXPrNhIuLcHAwiu6jTsrTEd3YgWEJtDZjIIF5rxz6s+rUybCUmqS7JXFjL1C5EF5UEjgcKgelhFTSimuWzkpM7JimoQWxOzSQImGYgGMiQBMDgIEiLsISsIVVtjpHd7sQtWoQ5EhFVnaCSAYQEgSCJMDI8LOw4MSJ9gr82pqLHhQRWI4Diqur0zWCUoueb9kHuwB28wLR5gvhWDanYC33UOHisq8kB1hrpQczT86kDeumdQZhaa8sLP81+Fu4MtOxf3bQN7/Zqiv6QSlaMqe6nmUBT6ZXqrIRNN6oF8sbvn4W7mJZ8sA+YjMaODj6hDcY620JlTsqSfAU8UFetv7T3K8ffpf8tKfWbEGNhTvunByA80RY8//AR/ISqW+7W2iT2nqJ3VKg+DAelrqWgYdEvDfpjj6i3coEWditb+te4Gv+1v/WmlTfWihS/Xj36YqHizMT5tNno0jLPFGmnL2UNs52wXRn04n3CJu91Wr7fV0zzp5+eKD5WgTbxIw9JsMxBxb/8Alcwi6YjECIRrzcRTfmRz71NX6PU6Ykmo33FQDzg2y0Tpe/SpCgNadjq+lPNaqT6PiOB1kUEbRpV8SR4VVYyUV/s3MfpgfBLOjpRMnJjOR91ajoXBdlGdyC4t/oA50n8ah+QsO6Rz5HZ0B/L+Uo6CQv8AVPJqNpX67/3Pm5/haFEx/FTk8Dg38rr/AATLNzc4/NyOoXiifZopPDU+gkm0CJjeKHOMe4BIeisnDzaT3n3Xau1EQxgQWj/XYhEzjO5qVC6MyRuIY5KD+kOXZC+Vm3CYce3Ed/UfdTWdH5Vv7scggqnSKqIhtOQz7wBHpZfpg7MnmVPZg8sP2Qh/6QVSZYgwZGQPys82FoDsOI7yu3YLKEEaAuihtlH9tFbuLD0Bi0+HiuIQBRkTmGn0VFF6HyLnVa2nD3zXfyylupL+Jv42c/T+Jj95/wBW+ya/wbI69LmmG+JoKSTwxN/qspx/Eqf5n/Vvsuh0Pw0Zh39SSUBUP/Z0b8c/vWa/xBOsHaiV4tafRdROjeHNvccDRW9C4lRJq1ruBn+br1F9A0Hxs9L41iMydGBBY/8AkoOYIVROw5CU/fvB2VB8CCgqfS2qLylCltCoq54mqmmw5BS9OS3jxtr3yUdki6NEhViAV0WB3K5d7qngzkwe3bQJ0QTSo/3EClhwpXWr+t0wvNEwzKwnVqBMjkUqL8LZOHjTHWfDIP8AyHkWjzWnh4ZHit04URjh3jxBcjbp08Y5MlA8+sdPQ02+Nnhi8vSpDh3exK4iYfOsI/V13hw9aeisU6bUvept+o6EftMp9LcjGZYml/6SgSUwf2D4e6sLl0ou1QhceAnTGIHdi9mZyiZNpcGdgRjosdfZkfGi4iS8SHdzSFc2lJlKwhKwhKwhKwhR3isqKzuQqqpZmOgAEknkBYQvG+j+1Wvt6vN6bIO+FAfdRMlHLLM8ybTukTRIYaGZOzPE/AFnpj/ycQhwwKiitk2xROIFsQDEZD+GtvMWum4bg8E1+bVtImCQ4jA3QsuflVGOyrZcB/G1lCxqfhihI+cFWR+icGK/Sdmd6G+uVRYUGeLRPoItFm4sxOO0ozu4ZK3kOj8GVvDAHzfUqovO0CTiBM8AY+edkZBAFFfslwBSisaO2wVw1Fxc99u5V8eTidZAdTdqKpsS6PwJ1tH89ako3yidSwP3Ra8/xLOAXhtPeVlovQNmlVkQ0T/yyh9pj4CyHpNO/wCm3mVwOgY/1D4Lg2ui+zjI4GIPflPlFqufnIk6O3DaDtFaq7wzowZI1EUnj899yrHRqpJVY5Whgthi5Woa5sIXKQ6N1G1Fl+tYLBIcThM1qW7dFiDBgDjIg+s+llfNPpXRPI+yjPxyAcnDmFc3PYCLBLExaBEmYjraKhxcU0haiH23slSCwkknfHlkBZyBGewhpsnZCe0rDUspV2aJMDCePH52tGxzS5V62YNLri3TPOZ8YsGJsS9ap1uwyyOfAE/DTxtwYibdGRlDZp4edmXRwmHTIGtGUtmiROnERl6zZh0c0so7po6la3bZVKNc/XyNoxjxCVAjTkUCtCjZWmsAHvjM+QtZyGGOmH6WkDuqFlcTxgtBBaRzWe2xtimsrmWOijM+VvS8Lw6JCoCQsbEhxJr9a1pDQfuOXNYyr0YvF4fGlPAN2PKfASfS2hi4xKybQIjxvv8AK+Ct5WYhtYWXcdWiK8ySKeKvtm7F2jRAVWAUe7ikfhIj0tnJvFejk67SjFrjlUi6kEzcNv6tjxetQL95BqeBsrijd65/raFJuYlT6CPS1BM4fgT7wIxZwNR41809Bx3FYJpRzv8Ak32op6ex0J/q3XuII+RtQx5SEwnRmWkbwR5Eq9g9J5pzRpQDXYPO4AT62xlUTiYcZI0378+61U+I0GjXB3AH2VtL4pGjWMIjjRT7F6SPdqirjepdwYZWzwjTEm8YcjhEiAQBJFrvD8SihwZHNj4d66mpAOhmI0UdsC9QRgQCCCCJBGh5i2kVEu2EJWEJWELEfShtBuoF0pZ1K2bRuQHfwxERzAcWsMOY0xesf9rb9+pV2JTbZeFQn7rd2v271lOjWyDQpYC2RMkELGvHP42rsexGWj3it0iMqnLuaQFVwoszEmS+XIbYCrQbgf8AMVG+wV5Uu1JR2lSe4W85jzBiP/Vig3VW0kxNBvbe4niqDaV4STgkQIMSF8vZJ52fgsfTtelfdXsvDfm9UVapOmdp7W0zVowAIMI4nPfZ6rU8NHWuNUYb7ADSuqMKdTepwshDFyQxF0wx32aOiEy7RVjs+5FzEzxNo0WKGqJGjhgV4916hcSo1VuAIAtKw2QZiB/WRQzdr9gshieOxIUQM0KN/iINB3AElYTpF00vcleq/J++SfA6W9Wwjorh8tC7Di/fb2WcIZNxOte/S3CoHeK18Qqi69LLyDnULd9rx+EyxbTRHIJqLh0BxJaNHgT7rU7H6XgkCq2HnnakmsFY5p0Iflzsq2YkIsEgwn6XAm269L8Lb1r9n7QouDhKnFqRGffbznF+js7p6QblqVzh2Nw4ADIukKbVytstHbEG8Mo+E+ts86DNQRouYVrIGOQHN7LgkuxxwFo7o7xmCpoxAOycnLsgCY38z/I8LcGYJzSfWg61yrs8gTBPIa+psNi1NEomm7V0bOPGPG3Wm45DwXBnoYzITfyRQ2E1AGiYnOOMWcEOM7Jh5Jt2JQg3SrbbqRFGmE/tSeRz+Nn24fNxDVsOirY+MyRFHEKK+rQcduDz0/6W0eGQ8clyNG42G6zE7HwqLUtqDu9lWttFaPs3hSPs1DPkwz85toomDtxBv/lS+i7+Jpp4ZKtgTsaWdWXcSP8Aj8HKifSvyV8vziNxAJU/rRbMz/RaPKGsJwcNhse85eIWskOk7Q2swwCmwiv9NdI76AgaynNcbwua1QV8Z9bZ2J1cN2hEbQ93otTLz8pMN0mjwQle+1hkXPgf4WVsKEbgKa2BBdcBBV787GDMcco7tZ9LPMhNaKhPsgsZkpbmMxbmIbLmKbL0HoXtHCBdnOQBNE/ojWn3rqB9nIDsE20eDz/Xw+rce03xG30P5WWm4Wg+oyK1lrlRUrCErCFhtpbIvTVqlVqOMsxgo6QEGSDtspHZgkfaLWSIYjmaDTQKjnMPjRo5i2IyArq5Uud6CvN2rAdq7VJBmDTLjL/DxZ2po2EuiV7SflnTEuamGaf7S2vmhb41M/1mKmf01K+jgG1ScCm4f2EHvVtAx/q/vhPH8poq8bPouSErU2I1AYEjvG6zP0s6Do9U48BXyVuOkEuxjXxDoh2RNgabK59yifYvCpTHefkLPtkp4/uX8kn+KcPH7wc1F9VoIDV6cn+dLOHD5+v+Q6/Bds6TSjw5zCSG3NjYclKNjUz/AGqG3X6MxIfuTzHuox6Y4eM3eB9lIuxV/vB5GzbsPnxnD8Qk/wAXyLsneaKu2zKeIgyYHtR2TyGc+lokWVnGipalPSOA8Asd7olNjqPYgd2Vq98SKLPBUhmJMiDOqJpB1IGHEp1MjLwPyszb7gaEJuKYMVpBKjv+yqdUQ4BHA20uG9JpmW7OjULLTWCM0+thRNFyyt/6CUSSUOE98j1tusP6WgtDHMIHBVkeJOscS94fvJvzVXU6JlNYI4g20EPF4cUVB5qCZ9xOjS/zYlR2WAAytPAqfmLdCbbFFjUFcxo0SHEMOK2hGYIv3gqenfq1M+0WHAn+NmvpIDm6NOd/E3XETQjOLqBpOwADkKAK5uG3g2RMG1VNYLCcLNHJMaUxBu1xIUlbbdOkD2yZM5sT5YjkOQytCg9G4bvuapTp+dj00bWpkB5AVO83Kqbx02j2ULd1rNnRaV1gBPtZNuHaiUXLv0qqO0dWQPG3TcDlWNro0O+noSuZuXfDH+eHW1VpwuAtLc75iGhHfaknsMbm1QIE45h0XXTqtRScIYYonDImOMaxZiTiGG7RcnZqXe+H1oadEmlaWrsrlVUW09i9ZNtPLz7AFFgzDoOYVTRuVSg5wFWOpVgCY48RpaV10vFb1VabgbqyjR3TbOuih1K00qGlaZVyrTUtNsvpEvs1EwNz08D/ABtksY6MxI4LoEQ8KlPSU79KbsDhtAvyV1VHWDsv4W87mZCPKPpFZ3ra4fisrHHZoqW97LqH30Xm2foDNpMvBjRPshuPAepsrWJjkjLjtvHCqgTZbMsqw8ZU+TrZ18vMQ7vhO5V8l0OkEiXaPWCvEEcwaIrZuz2gFhB0klT49nK0KKXE9kE9xTkefgi2kOfurYOB2VqKtVYdTvUjRonMZwRvBIOtlkmTEOYbFa0im5Us7Ms6rTBtXursqtzsXaQvFIVAIPsus+yw9peY3g7wQd9t8DUVUOFEbEYHtyKOsqcSsISsIQ2076tCjUrP7FOmzt3KpJ+FilckLy26bXvV4prVvN6dFYBoSEpiROEwMR7mJnLflZcVm4GHv6rQLjx9FQw4k5PxHMguoAaWztvUNe45glFcFQApCDDB7IGQnU6SN2dqvDp+SLi8gAkpuelpzq9AONtdyXV5i2rLmq+vsxAwU1WRiYChmQAbzE5wAeU20UTFpeHCLgfFVMvKzcR1OrqBmaA8KmlqlF7U2RSQZNVneJ17iyn+HxtkWdLMQMUlhGjqBAPsfFbOT6NwXwwIg7W0W/CrLtscVZ6q8VKRzjrExZg78BUDf/Izs2dM5mE4CPCY4bRUeZKJro1ChtJZU/NtFCble6ZI/KKRIOjSJ4ERimf50trYGJysywPawUO/0osZHhwYbiIkFwprFCK8bIqjXvyDNaLDj1hHxQWSJ9G/7mnw/CjVla9hzh3fkrtTbN7USaVIqNSKogd5MRaDFlsLaC5zXcgf/spss0x3iHDiuqchom/CiV625faet3B7nGfPXS1XDmuj8Q0q4cWf3V9D6OT8RukyLVBt0vvI1ux7sa/DFaS39Aan/wDU+yc/wtipH3Hm33Ua9KbwZH5OxPeP42kwpjBoQ/zv+jvZcTPRKcikaLdGgFe1Wp23OvZko229eD/3ar4An4DK00YphDf/AHA/pd7KCeiU0zMeXuhau2KuIqaFWQYORMTziLSW4nhehp9e2nfXlSvglZ0bma0DTyQtfalQGDTqD9VvkLdfpSQc0GFFYeJLbf0k/M1NhdGZgGkRjhbU2t9n3D5qQzX5z7lT8DfIWkmew6I0tMdtP+dDzqCiFg85BcHCEbbW1HIgg94XaW0iDnSxfeUz8LOibkiKNjtH849SmIuETLiey4cBblSgVzcNvUPfo4fA/O0SLFhGzJhh/mb7qsj4LPi4Dj3FXt32vdYlQx+5TZv3VNqePMOaadczve0eqjw8GnX5wn+njRTf0gVTH5PXI9382wLHhhdR6E2pYsWHEPbmYYG4l3OgNFbwsCishgiGdLWDQAb66RryC7+X3jMpcqzTn2qlIRPCXmOVllHYbpWmancx3qAm5yTjaIETQaANVfGgzVbtTa15p9o0VVeGIEnuIOXlbTysCHFIMMmm9o89K3IqohS0o8FjnEvrY5AcQW1PGoVAnS2o59lVziSTx5AzazfKaDNICu6tzTZZTRg8Nti7271dXe7vWAwV6JJ93QjwaPSbZ2bxeblLulHU2h1fJqmS+HSBdoujaJ3ttzrRKrdL3RyxELMZDjAHv6WoXdKYcV+l1Q0thJPhQUK0kLozKRIdOsqNoaA47ib1HFdu5q+9VqD7qxHni9bNxOlEwfths8fddt6GYfrLjy9lf9G0uzsKd5vF4puWhXxqEeTkrSko2YXWDlBBYKJUpjZmLODQ7ZQU7s+SizHRiXgXDajifH3W5p9B7qNeuP8AmsP3SLTfqYm7kPZR3YdLP+5taWuSbbLlT0uiF0XSm5761U/vVDFuTGiHWhuHSg/dt5D1Vns/ZtKgCKSBATJiZJAiSTmTAGdmySTUqVDhsht0WAAbAKIuyLtKwhKwhef/AE27T6rZzUlMNXYJlrhHaY92Sqfv2scLg9ZHvk0E8hbxomoz9BvFZSlWP5KgRC5GAqACRkQcZjhGQ5E8IyfSWPDiz5AcKCtTXbq9/ZcdGJJ1HRIlgSdyJXbFbQqV+9Kj/wBx42zP00PMHldasysIi7kPX2lWBxBqcAMsKpEyRiM4uKx4GzohQyKGu255al1Bk4ZuAqu8X6faJUjUDL03+E2ksg0yCsGQGtGxQ3W8FZOMgkkxIy5ZQZ+du3sBtRdmCCLqxTa7cmI07MEdzWZEIt+0kcCoUbDYEQUcwHuRC9JqmYwJA97z1AHdpx3RZDAd/qO4VPuon6Hlx+wOQTam2qmRkTugSfDQD+ZsnVVsSeakMwuXZcNHJDUqD1Dm5+7oByB1A5WVz2sFgpJHVN7KtaOwkEYnKToCFE9xwwfjZuG+PHNITNLn7qrmcZZLjtmidQ2bRxkipoApkAydeWQnzJ4WnnCsSLLw/NUz+lkvX7s9atKL0UyhMuYP70RaviYTPa2lN/puXi306oC/FavWQuYfIsCoHYQGGYayD7M7uNmzBfLOaHbPUqyw+ZBGlUX3j+4WZr3CGYOdApGUDMkbsycuJ1tObGq0Fu9aFkQeSjo3ErovZ3ZZ+RmR4zbp0YHXf582LsOoFNRplzAwFRqQSZ5QBppPlxtw5wbe9U2+NqKtKdynWO86+h+YtFMX58CYfGe7JGUKZX3sXIiPIgz5k9++zLnB2qijxBEcM1Z3a9pGFQqk+6wifiG3WaaxodpRakbvgVZMwZinYohNoO6zCh/0QQ3lvHlGmltng5w5xADqHeKLE4lDnge2KDasneaNa81DTMUQNQfa7wBke+bbtszLysHrAD84KA2HDgEaJ6wnWDbhU0Nd1EYnQGiAD1jSNYYZ84G/+ZFstH6ciFEIhNLhv91ooMlPzLav0W2tQfOamodGaOgqE8RiAPiGGXnYPTgOHahkciEzEwCfzBae4+6tqezSEwpXZdCAxESCCBDAiJA0tUT2PSM1/mQRXaBdEpheISz9IEU2XA8HC4zG9T1GUgEvJifZTsccRCyDyGfhJFDGjy5J6uDTvN+F/FXUrLT/AO3FJ7gqC81+tVaZOOVBckAaj2YUBR5THeDZGM6txeLbPe91qIME0q719a/O5ep9CdoGrdgrGXpdgzqQB2G59mATvKtbXSMx18EP15HiPlVn5uF1UUtGWrgr+0tRkrCErCErCErCF499KOK935aC5rQUSMtWhmgnKCMA705i1nLRGwZZ5cK6Vqbh7+iqpqe6mYbR2jQG9K3I2fM66kTsm7AKBEBdxiV78Ry8uFspjeKg2aAO72Ch4bIPe/Se4mu+ymv16pKD2cRz3Az4KYtj2tixHVJ9Ft5aXsAAshWdAB2QpCgHQEwI3Zm1s0OJzV5BYAKHPX8zVbXoYt4A5gH+RaU1+ipjQPnzLzUZRhvjuzHlOXlbqrTqTgcB+PZNDOTAZTzHw1OdijBchKXVsCEZQRt8juGXzizLi3UuS4AbPneirndVLmCRkDIbLMmd8bgfGzUSIQ248FCe9oJutPR2dgTEqtUbgSwH4pA8gbNyLIc3G0IzwxvdVZbGMUjwGfqmk8/h8FiOl23r6CabIaNPTKTP6xn5W9XwLA8Pl2BzAC469KvjQeQ3LLmJCnH6TohfTUQG0/lBPmVlqN/dTOInvtpTKw2N0QKePndSI7BGNXC+63lZavYvSYiFqHCu+J8pA7Pf8LU81JOiAhrKbzS/ClTzAVNN4W1oD4TgSdV7ca0B7iQt9svaKOgC1Bh/QA+c284xjo7Muf1gupuH4wyW7ERpB3qNdk03dnUgEHCpOYynEYnSSV/VNs1EhzUFoa5p3/PHvWtgYtBcLOU9LZyzBVQeGUHuO/4i0N8V4vdTBNtdko7vspSk5DtO097sRM5aHfZXzDg6nDyCBMA61G93wlVFPGGMBkAA0JzxEbgcxOm7Keg4uBNaU1Gvp60XYmW0NSFINmg6hV/VJ9YA+NlD4n7IJTTp6GMyFAtyoVTGNXVTBMiCRnhAGUDIkxwHG0hkKbp2WGpTUbEmQSNI0yI4aiEdRppSEU2bD9kHQcpkEd+fPdZ9mETsY1Lb7f7Kpj47KCxKD2g1GoO0VMbzkwPeM1PhbW4TLYrLjRrUbCsrOzElEdpQ2kHdfwyKrF22EOBiLwvAQXXuPveQ8bTp/o7Cm2mJo9W/aMjxCdw/EpqWI0T2f91hzP286cFO2z1rmaRemRuYEN4BsgOZ8rYqZlI8kKxaEcuYz+ZrcyWPQ4rtAi42EEdzmkg9xQte5VafvseZPyVgPS0RsWG/V85FXrIjImpVV9quiMqKAGDdkQBpmwA5fLxlw2tc4Fxyp/ZOPbY02eiOuajcZ4nfPOzEQnWnbAWW06K3nqqqt7rxTfxPYPgxjkHY2k4NN9XMdU7J3mMudxyVBiDdK+xehW1yqUrCErCErCFxjAn4WELyK6I6GpUrU6qVKlR6lRqiFYLMThUuAuFZCggmYHGzEz1r26LclnJiDEMcxHsO6xIpxFVMlZGqLURFqdhlL4lJElSMwSYENkPtGN9s9NYZMPYQ3bXzVpJYtChAte+g/hvnt2eqZV2QtUkqyTvAABHeDn8LVThMS9nsPzgtLLYtLvFnBVVTYkmcMgSq7ySD2iN+RECOB5W7E3QUrfWrNk3DPD58CjfY1YZ9XK7yfaA4wNRpz11t0JmEbVv4fPBOfXQmj7vnzvTzsByYABJEzIgA78tZ3A62UTNq0PIrh2JQBbSClHRhhoApG+R68d/nZPqnHME9xXJxOWGTxzCaNnon9caa8CCCGPAfpZaHwmyF8R32A8iuP0hDfUMFSBW17bUeuwqZ7fZL5ZrBw8BI8dde7IRnTURvZINN+v54KO2ea8XKno1upydZU71QknvQDPwnuFm3N627Tcb/AFr83rlwbEsKX7vNPvNzpV1mEVTxADGe8QPXwtf4Xj0SSOi+posliGDOiO6yEaFZTaXQVGM0WEgaTI9NO+2+w7pLLuFBau8qrjTU9DIEdukBaoAFlTHo8yHC6lTuzyPcd/drbRMnocQdk+KjmfDrj53Iins1kMqWDcQdO/8AhZqJFa+2tM/VNd9wBGw6/m1HXXatWlkzsU4wMs85y9bQn4dCc2hvvNK99AuYzWxXF8IBp2Aup3VJ5LQ0dohkLGoxAGL3dwmQcOvO1FOYLCzDQmYM7MQnhp27/dcW+dSihnDlVHtazGcEZDynnaPC6OsiXIUqJjEaNEJhigOytPEk+Krb/wBMkiO1iBUjnhIMAjjEeNph6MwILDEdYBSJcYhMPDWXrbXVS3HpGLw0ThXhObd/ActTy0LxwSA1mkwAqDNfVS5/WG/l+Vds4Xte6YDDcNwbu3HlB921DFlTBiVTsGYEeHonNB7TpAggLLHcBnwk8BzNr6Riil1VPDmvrWyx209i1B2yd4kbgJ57hMnutdB8N1HHVsJAofA7b7NSuJXEWhphgC+sgV7jSo7jzVzsHaq04p1UFM6BlAwnvkZG1fimHRYzCYTyO9MUDX9YBpjYcx7rZAY17DDxUHyiLeT4lKTMvEPX1I21WywqclIrRoAAqi2rTqgx7RJgLnJ5DU+OgszAdDO5aqDEa0VBVZTulYFi6BWmCMQOEQDEZagzI48oEoxIdAGm3D+6fE1DqaH58+ak3ZyGSDPYIAIGFogEZNkw1Gu7Q62IxFARr7x4ZfOC4iRQAKZcb8vT+61dwcFSr6EETmNcswc1Pf52rSHdYCzOo+DaqmaigtJW82Bf+uogk9tSUf7y743YhDRwYW9EhP02B20KohRBEaHBWVnE4lYQlYQlYQlYQgr9si71v66hSq/fRW3EbxwJ8zYQbihVVeehNzcg9UyEaGnVqJHcFcD0sG4oUwJaCDpBg5Dx296r1+j9Enqr1eVEABWZWUR+qH4+9lutyxkNv7DTxATUxIw47i4kgnYaDlkOSr710FvUHBeUqcmFRN3HG++N1psKPBbnCb3KtiYHW7Yh77+yz976FbQp506SvvhKikHwq4flabCmJHLRI7gUkfDJiLTrHA0AA1WHAD1VXWa+0D+duFbLPElFmA5koCBu32k6MjEycPLzp6qA/BIw+0nmov6XUy6K5wENLBsjkCAIOc4iMuVmYmEwIg/VkGtcjX5qTH0U5BBNz89qq1TpbS/vVUcSRPgNB4+VqWP0VEQ5KRBnJyEPsJKmpdK7uNKiknU6k95tDd0MB+eylfpieH7BTW6UUJJWqFbfAMHvG/vyPOwOhpGqqP0xOHNh8EPV6VU2yOEwdSww943+lp0t0d6txBYbcKeajzESZLGvDhethpaQ42Db6qE2QN52xRYEF0g6hRE9518otdwcPbDFKKsMKZcakFV1TaNNfYqCNYZifUz6zaXDlwwUaeZPmfypMRkaO/TitudjQPBoA5UQlTaSGe18D8LPh7GEBzwCdpF+G3hmn4UhHeCWMJAFTQGw2nYN+SFW+EThMA7tAfjE7++zkWXivb2Kd9U/CgwSf19crUpWuqtdSkpVVqmKlQg8Jj+fO3fbZ+z8+b1Hcx0EVY3v+eyubn0donPXwn4TaLEn3w/2SFBfPxyafjzVhR2PRpZ5YdTORXnBzK8t3dammMUCVomY5A17r13cfmaNrlQrCm1NsiM2wKO9lyPCAO+LUcSaixz2RUKxl5OHBePqCW03VP8AS4jxPNBHaVCiIFTGN8VMRnjiB7XiB36C0+Vl4tO00+KjzYiTEQuaAK/7Q0cqUHd+UFfNv0GBGMhIg5tJ465KO/PutbwpVz2ZOAPEH0om2yEzLRgaNLmmv7Lm+odwy27EG20qdTJEqVMtwU/EybS2nqrF1OJb6mqcbJTLnF1AK3sD4ACgR2y2v1MxSutdlOgNKqQDuzVCFXxi0CfhwJhlHFh7/YHkp0DDXGJpP0mna1oNeILm88+KuKFy2o+f5K5JyOeCY3SxUgcgQO852qYWE4VByoe4n0UmNCxCKNHSIHEe6OuvRvaBM/k1Omcs8aT4srMe/v32eiQ5JwoQSP8AiPUplmGTgAHW2G1x8ALI2h0R2jiJNWioMT+cYnKY/sef2t1q1+GYaTXq/IDwVo1k71YZ1gFK3ANTxqaW1WB3ohegNc5m80kPKm7DSP71J7/QWUSco37YfilEvH0S10YkHc2vcSCR3d60HRTo49z6zFeGrB8PZwBVXDOYzJkggGSfZGkWfAAFAE/AgNgghtbmt/gWhsJ5KwhKwhKwhKwhKwhKwhKwhKwhKwhKwhRVrsj5sit94A/GwhBfUF1/8Ld/+En+my1NKIQx6H7P/wDAXP8A/Hp/6bd9a/8AiPNJQKJ+hOztTcbsP8pR8rdiZjCwe7mUUChf6P8AZpM/kVHwBA8gYt2J6aAoIrv6j7pNFuxD1foz2Yxk3UD7tSqo8lcCzgxKbAp1juaQwmHUon+i3Zh/7uw7q1b/AHLdDFZwfvD4ey56mHsWa2P0W2Per1eLtTp1VaiYBFeoRUAyciWPsuCvke7luOTZcW9Zlub7KXFw3q4LYxbZ35pzpbhwRu2foy2VQpmtVetSRdYqTJJyAlSSx0AFnDjM00VLhx0W+gUZko2I4Na2pKHuP0U7OvCCrRvV6NNtIenlGoOKkSDyOdlZjsy9oIcCOHz0SxpAQXlj20IR9z+ielT0vl6jkac+Zpn4WV+Lx3ihDeX5UOJhstE+5qsv/pzdyIeve6mUZ1Y8R1arBtBMd5NT5D2SwsOloX2MAT0+jTZoIJoM8GRjrVmHk1SDZWzMVooHKUYTC4upc60fR6EbOXS43Y/epq37wNj6mN/GeZXWiBqVpd9k0KfsUKSaeyijTTQWZJJzSosCyIXbCErCErCErCErCErCErCErCErCErCErCErCErCEFer9hbCqho1kxE7tDnGfiLCFF9ZN9hfxn/AEWEJfWTfYX8Z/0WELh2m32F/Gf9FhCiqbcC+11a99SPithcl7RmVz6/X/y8+FSfgtnOqf8AwnkopxCUH71n9Q90yp0kRQS3VgASSXMeeCwYTwCSLBDcRlXuDGxASTQAGpJ7l4/9IHSpr9Uw+zQp5qnE/bbnExlkDzNqWNMmIaNyWtlJUQBV2Zz9l3obtuvcXVgXemQcdEnLCIACg+ywEERwI0OTMOfLH3uMlZR8KbGg0NnXOXCx18d69OXp1SK4gsgiQMWfwj1tpoEnEjsESHQgrzqbxSFKRXQYrXBzdVPK9wcwciFRdLPpKCXd1oLFZwUQ4s1LZYojdmRO+LNzku6WZpPI53UnC5xk9G0GMcALkkCnDPWvPOj94a616VSmYKZDnG48iMQ8bZcR3Nd1g21XpRl2RYfUOyIp3i4PdQlEbX23eb/XNStEISKVMHsUxoTxZjvaOOmgdm5rTFK2UDD8O+nJtV22o56/K2u6M2JtC8XR+spVIJIDJEown3gTmRuIg2iwZwwj2FNmpGHMNpF8NXf8G5b+7/SII7d3IP6LSDx92Ru42uZbEZeLZ7tE78uY9llJ/CJqXNYLesbuIDu8Gg5E8Aobz9KdFR2aLtrqwA8SR8rK+ehA0bf5vv4JmFIRXCr+zuOfhUeKguX0gXhmxvd6a0fsAt1nfiMAd2GTytBdjDWvoRZWIwWsMnSvq/tn8yWuue3etUMiqR985cj2cja3hRmRW6TDUKkiwnwnaLxQqf6yb7C/jP8Aos4m1Wp0wpGs1AYcaxPaOGTPZxYIxZafOzLpiG14YTcqQ2UjOhmK1tQPleCsvrJv7tfxn/RZ5R0fRqhlDDQj+QedhCfYQlYQlYQlYQlYQlYQlYQlYQlYQlYQo7xVCKWO714DvJysIWWvtYtAFQoWchnWJnC7GMQMCRHHK1HiWIR2O6qWbU6ycsxYeq5ExAbXTOSCe+mnk9Q8MZzX0KlD3kjMCTZiFKYpM3LyBut6eyro+Oy0OzRUoO/dI0pzjal34o05Qfja7lejU2bxIjjxcfdU8XHIka0Jp5f2Wdv3TulngUsc9wgnvBOdtBAwaFAFXgnxUMSc7Nuo94aKE3Ozjr2Krpbep1ZauxLEEBACAJ3SR3ZiDz0tKmpAGGb0A2LmDIx2Rmtl2gkkXJFzv1c7U71YpUNQD8mFQCNX9g8wGIbPkbQo87LYcz9bEJ3aJPjbzSQMPizcYhwYDXUaeVu6irtoddBFWBB3GQcpnQZWzGJ9IGzzRDgtLW665k/NW1bzAsDl5J/Wk6T9tMttOO3u41NwunWVJI7KmTzOqr4ZH8PG1RFidWygzPlt+b1r5NnWPqch56h3Z8lcmj2l8R8D/wAtoWl2Srdz+0Dx+eCmo3ZZKOoZHmJ91uIOoO/z5WX6iK1tYbiKZ0JuN6q5+XhxBVzQdlQDfvWYNNal5hFwomcGd0Z5/pR5WsNJzINXG5+eSrJNjetFBl6flEXpjiwoCzjPL3YGpnfBjxFm2C1XWCu+uGloitbm2q3wd6saNMlR2FgaQxkfsiLRnOAJv4flSQ4looBz/CVaoyxiRiMQzGGcs9Ac9JnKw1rXVofNNuiOH3fKarfgIykrtpgUeLHuIywnzsy4tbnU+HvXwSdY92VB4+1PFKrswFlcsSQwz7PcMsMHMg555WGxzQtAt3+6ac0Zm5229lb3S7N7y5faUfFdR699okSI39k93z8JmJMaGa0NxuKoh7RCsDhZToeAI3anzHC3eGzc02bb1GdaEEVBG8fDrCy+NzEJ0BxecsqEgjgRdZS/9KrzNWgjglThNVdQI3SMn8efd6BjMZkqGta2jnCudVnMC62PSK+IS2/ZIHd2szr8EFsW4laUke0xPy+RPjbETUbSiZ/M16VJODYdlb3HpXVpEKAKtIZEsSCBGqtB7Ijf4c7SUxGJCboxL+agzchBjkuZ2Tt1Hu9RTvW76ObfpVGNOSrHNVfIz7wB0PGASfamLXMvOQY/2G+zWqOYko0A9sW26lo7SlFSsISsISsISsISsISsISsISsISsIXn/wBI3SipRqU7rQUFmBd2PuxEALIkw0+IjPR6FoMa6LEFWt89Xcok7ELYei00c6w/vqOyyytPajuBUeo0I2SIrKDkVYkxOQmATu7rVTMUgxJjtNDQqqJgkaXgGGy5dS51ZEUJy3nZbKqE2oxqqzCowRQSe209xE5W1MKdhMbVpss/BgRIUQNcztE0yHnrWSaop7FNFIUAPUIy5ZxOHXP5Wx8xHe9xdpEDU0H02n5der4ZIxYoMSMautUnwqaGgAFNyMp3WphCk0xEZhSTlumR8LdQMcjwAQ1xI2HIcNfdWm5WUbonLzDg6IaHdr45KW6gTDKN4BE5wYOp8YtZy/SR4P64d41V9FS4h0LDm/8AhvoRajjZxBNbgWO6hHC6vdmYk9jtU9WE5rxKgjhu8s8jMmupxCHWGQe/L5sWEiwJjD45E21zH0taocdlQafzCuyl7S7evqVcXUxUOBfZzGWOQSMhlhy1z0thXyYlYlC61Tr4LcYR9RMMBcwjeQQmbOooiKgbPiwgsTmSJ1nlaLGc5zi4j8LWwXMhsDAfyjKl2Mpkfa/5WHxIsyIgoeHqF2+ILX+UVh9WDDNQhFyzJAjhmcpm0frzXsipUWPNMAoVitrKaVavhUyzCH0EEYiVniTrnlGtruAREhMqchl4XVVCiGGTo/teCk2Bd2Cs2FSS0GWM6AjPCZnEDbmbe0uDa+H5VxJ1DatF9dT37N/NF3VoLdkjCY5EZxnoCIIk5ZQeTLxWl8/P85/LyA8NFvl+Xyh3HXeHbEM1AgcJOZ8hH4jZh9WChzSaYeajL3RdC5ScJG7stvjhOuXrI1zsy6LQVTTntFijXuRUFfbYjJR7fIwBBz3mAN5swIoJrkNur5zKhRZoi1Vf7OqjDK02B4OQI7wCTqI0tHZLGNF0C4U3VVNiE6YbSRdZ/pdfqiU2ZQqMd6sTwzIwgE89RuNvWOjmCQGtFOa83mZ583M9W8mmz4V5rsPbsFhUHtMxxcSToee4Wl45g7ojS+KQT/FkOFL0pqueNVomh0KKPpgaWAbmdlqAVJ4Z6l6mtNKtNaamKaqBP94QMz9z97u9rzGaw6ZlHl7xWp5fny45XMnjcKMA2tNyGGyJqAR7rH1UfO0MzNGd49VooM2CV2jso5ocyuWe8e6f/fiDYMyAQ8fD88KKU2aaRolaDoXtyo94qXYsaiU0PbbMhwV7AbUwCSZ0kAHUW1mEzkWKNGKcxUbab+OrXZUs/AhaPWQhS9Ds15LbWu1UpWEJWEJWEJWEJWEJWEJWEKK9V8CFtY0HEnIDxJA8bCF4r0xrE7VRJkrdgO9nqMxMc8QytLjMDcMe87TyAHuVXTgL4sJo/iA5qY7Lej2lVnT3k1bm6b53lRrqM8m82+obF7LjQ6j6H0OrXbL0Nz2tyuNnqPblfOh6dXhIoqhBxKXkbwch4ZG1jhnWdrSrnSiq5gQS8FjRxoPNM2PccFISO03aPju8BFiYjab7ZCy0shC6mCBrNyu1KfVZj+r4b1+7xH6PluFgO6y2vz4+/PantIwcvt2bOG7dy1BOu9DFTBnM5zwMz8bcvfovK7oSyhsfI/3U1SkKlJwwEgEEcCBO/wACPC3LXljwWn+yYiuD2GouO+/f8ojrpKDCdBvA04EgaDmMteEmPE7ZqFF0tEaJ1LT7KuQYYSAVbSfMj5jx4C1XHiltxmFWzEbQNNSMvuwEhFVmpEuIwsYEBm9mYiFOgtxBmIjqu0dIU2d2earnTjGHVkR+e7Ui7tdUpEF1AOgqklp5F2JZe4mMwATZmIYjxQV4ZeAsflgo5jNN6rH9NLp1l7K7iiMe7MeuGPG11IkwpcE7Skl4ge5AXGiZdF1LA9wwgE+kDmRZyK4WcVoYESxA1ou8lKQDEgBRBE5xloNcsj4GzLNKIaAZ+akaYqA3PKijoNRUSVVnPaY6ZnOMRz7oFuniK40rQfO5Q3zII2n5ZOe8BohysGRhqNllzY+kWQMI1V4geyilzia1+d60OxukFNey6BR9tNP1hqDzz8LQI0i97qh3P0+BRIzXtaS0VVner2jdoEMjbwdDoCCNJ0y5c7aPCcHNisTieKEVabEaljumV+UUypafj/A+njb1PB5V8EBZiTBjR+sAovMbjRaScJwyTO45/C0qYxGRcC2LEbSpsddzqOrz4Z7Tq4wcDCPaGsHLvBWn2RtWpTjA+WmFpZe4HVTu1jlanm42GxQQYjfnj6blAOCTcR1WQzXaKDnq533rW7O6ZLTYGqjq2FhESCSUyBMcN4FsTiGDSEYkseKZ1BqPBTIIxOWh1cNdKEEOyrWhFKarE3Q+1+m7VmWldUwVHBUu0SF1xAKciu4k+8d5tS/omWhAucSWi9N+zvWhw9szGdoxLV2etlf9AqApVqaroAw5mQSSeZOfjZ3D45M60nXUeCvcRhNZKljdVPNel216yyVhCVhCVhCVhCVhCVhCVhCqtpVcThdyZn7xHyU/tcrCF4/e7yn1871CAiAziOXYVFA/EBazxCTfMYO2DDNC7SvuqK+FlUTMz1MQxtEu0XCwvqK1N56RCpIoUxG+o4MDuXUnvjut5ZM4SyVdR76nYPdXklPxphtSKLzratxapeGZRizBYmO0THARmZ4DXna3gRmw4IBts3BX0rCdEIL7gZefmb8lcU6AcTjdgeeGNxHZAMgyIPC0Iv0TSg8/Oqv2UeK1Pl5UQt5uykNhUQoMtvY/ZnUidfLjZ1kQgipz8tvtz2Jt4aQdEZa9p2V8+W1TULnhYqvYOq8CN4I3we4wVE24dF0gCb/PnfVdAaLiAaHPjx238KXUrHCZcYdzb1I4g7iJ0MTnE5W5A0hRv5+fLJt8Whq63l8/OautjXQuqMMyFHjkJH8OfjaDMxAxxG9RY0XRYHDYtKlzFNJQypE4PUFCfZO+DlIGmZtxJS8aajDs5HP0O3j5rJ4piUKGw1dRUd56U0xUUO4BXFO6DkBrpIJy529MlOjkLq7BYGJNTsQabBUE2O3bysi6PSHH/V5ji2Q/DqfGO+zEfo7CGpNtxOPDNIh+ccvNUFKg14rMaeIkgKIJVVQTBgHsrJYga9rjbK4n1ctQHId91t8MjPiQwHfnvOuisbpsBKRdyMcEK5bP3VbEJmILbt0zJFqWJOOiANFtYpxpTvpz3LSQ4tG6JyHrS6tr1cQKbAACRGWWpj52iMikvBKcdFFEmunV/wCH+5/8Ph3aAiafHz/PnxzBFpwSrogicydFAknmAN2eugsjS45JTGCHrbOJUsyBQNFWMTToC2gJJiF3+9Z1scA0aanbq5e/JcOi7UxOjeABEYoXEZeyzR2hBkCQCRllDa5WnyePzEs/TYbDMbvltuVwqnE5CWngBGFSMjrFN/pksRtnY7U64F6LlDGE5RP6eup0Oh78relyeN/pWVpAfonW0eus/LLJTEsZEhrGcd+0tpSg/wBtyNpF1c0Nl0CvZRZ55+UzHhbDYjCmoEQl5NFoMMn4URoAopbhscs5eMkyH3iPkpH4+VqyLNBrQ3b5f38lqZaMCanUq/b+1adCUyqP9ncPvHd3a2kSsu+N2sht9lKizzGigufmaA2DQOIV2ABqBslAAAlIyA4zv0s/NPFOrGqnO6WVBA0yB2tw3d/it3sCQ4Yag5T/ADpaugxermIbv9w803iF4ZG5ejXesHUMN+7gd48DIt6CsipLCErCErCErCErCErCFFea2BS2saDiTkB4mBYQqZRxMnUniTmT52ELxardjVvlevqodvEkkkgZaTGtpuJTQhQ2NFKhtK67+ioRFMVphBxo5xdT9nXSu/ZZXdUM1NQuIA+yPZJ5QACBvz8YznzuLEDopc5a6RlhDADvP1C6Lh1YRd5fM8TgbTlkPAWZ67Tqd3qFpmENDQNvohr8rK6hMusIDZezmAGG4EzGcgwOBl2EQ5pLtWXsnCQCe1Su7XUDuRNa7AKqgR2lA8DiPops019SXHYfZK4gANG0e6deaBgMASVzgbx7w8RpzAsjHiuidfz5uSxHWqNXz5vRa0AULESmEnvET8LMl9HU11TUSM0NXLgla54cLApABDiVDZb9QCdIMDhpZYphTNdIX3Z08lWzWnEGkXXPmqzplt69UkJSnhVsyQZAJ1Iy03xuk29H6KzUjE0YTR2qayLbLWqO/wALjzubwYOjOfMv1jRFLEcdRGw2IyNRQ+ZPfajNiLsTMybeiiWhh2no9qlK2rTZw3d+d1NFoPUD7K10dVcq8d6vtk7ZJhGYKCYY8t/np42rJxmmeraDXbQ6PPKu7PzVZM4cBDMZtDQ2FRWu2mdBtyqvUtg3qmqAUzlvO8niedsLi2Al9SQqyWxaLBfSJbyV/sy8AoSRmXc/tED9kC2EnMEiNdVvz4VrJfGmGxUdQhR1fB6ZTT2etQEfqzHcVzJm0AycbS0iNRrxofPzrqVm2ehubYqd6uMlaZgAwam4cQo95t06A8SCtmWycRt3Du99g8TuzXZnmDWg9lbOSkrdW2E9Y8z2gYdgsyZHZjQi0uJLx4zhpjUN2q/jtqm42KNzJ1U1ask2ttX88tJ6cBRjLKcQJGSqREg54tMoXO0iFgrqVrnb39uajxMTZ1XWBwrWlL1yzypTVnWupFV78HU4WHIjOCMwecGLWkr0bNQaKimOkGjYlVt/vFOvTK1QpGYIO46GJ/kjkbaOQwB8F4fDsQqaZxtzjQXWGvFcXR8IfrKRnDn2l/RO8jmJtez8kHQKxx3p7D3xI79KGNF2upAB4E2ru16lJf8ApZUakKNAMigZsB+ccnMnL2ASTkM+Y0tgI2GSzI5fWvHJbWRiTD2dsdyyxuT4lxU2C4gN0nkFmZytL61miaG/zWryWly77rDz3DeVruvEUyFHVhsJMjsjCQZG4DfOkWp9A1cCb5+Prq2q402aNcgPlN34Wu6P0oOE6j1G4/zvBtUTbq3CgTT7LY7NqwxU6NmO8DMeIE/qnjb02E/TY1+0A81lyrS3aErCErCErCErCErCFU7Qq4njcn7xHyU/tHhYQq3at66qhVqxJSm7AcSqkgZ8TlYSOyKxPRy4Cmilu22sKCRiOZYkZAzMAnL4VuIiJHJWagxmsNrK32DSU1H61TTqYn6tWjNS0lhBIJzwwCYA4NbJYlJx23hiotXj8v8A2Wqlp+CwNAeHWFaVsTquBccthRt/uIDKT7IV3J4YcI+DG1VDiOAI11A519lcQ5wGhqhqWwCyMWBVqg5Sn2R3rr3ybdunNFwDbgeO3n5Jz6qoNTmlR2eHNKQAYdiODLCMvgXI8LK6I5odTcO43B8FwZ2pFSrAbJHKzHXP2FL9e3agBd0pMKDMqgsGWT7glmGe4FcMbg6cbSP1sQdaAcr8cvWvEFR3TVRbL57WRd4RGBCqagORgdkjQ9poUjkDaO0uae0aefIXTjZiqoBQrQUFNWpNPVy0lgN3aABykiTJUTnBNreXmocCIIukdIZ2t4V/B2ZKHPS0OYhaINzX8UNb+HevPekfRVldmppgJM9XBHfAbP5W9VwbpSyO0MLrfMjX5tCzZa+VboRgTsdXVvFPFUlC5sMo01EW1n1LXN7NKKM+M03Vxs2vWokFD+rJg92WXwtCjOBFABwr+LfLKDGhwI5pE50v53+XWu2N0jcqEOFSoCmQSchrqNdbVUXDw5g0gK6+Kq5uXbCiudBLi0kkVoLV15371b3gmt1aNUaC4OWERCs3Cd0Rztn5jDW6dgpUlijoDXOoD2SLiudq7iMwdSsl2oEhHhSBAj2SB9nhl7u7mM7dswNrtShvxOI67KkfPlf7IGpt5E6zME44UDeSiZecnutLZgrWgkjJcmZmIujQUtc95Q1GuRDkyQcTHjPtfskwN0DharnZXQdZWMrH6wFpRW10GFmnCQPaBjLvG61zhjgRdU8cERQM934Xm+07/WxHtPgJ1yxZDUCNY5TlbQaTqjq6UpsvXaNXMFaGWgyvUkFvb1X7NNh1576K/wBiXS7sA4XrCdS5xec5HytkMclo8QE6ZPeu5SddBi6DwB3LQNd1KwoAHAD5C3ncVr4T6PW1lZkPaCErhsXEvXEa1Kap901UBb9Y+iqd9m4s1R3VjYSeOibd3mSrH6jRFeHn6p1/2QXqI1LCox4cREirCsSsAwUAUjFnmctM0hTIYwtfe1abLi/Hdz3PtnGkmorUU/PcrbYidWQpkYOznrh3AneV1neAxEjO0SZPWXGvz/PgaDcoUSLai0SmRIMEGQeYOVvRcP8A/SwxsaBysqSG/TbXj5q8u9YOoYb93A7x4GRaYu1JYQlYQlYQlYQob3WwKW1O4cScgPOwhUyiBxOpPEnMnxMmwhDbVuPX0npFmQOMJKxMHUDECMxl425c3SFE7Bi9VEDwAabclhrz0AvlMlrptWsOCVxiHmMh4JbupVa/DpVwoWDy8l2um0aa4a1A1l1L08LxEQVCNTcNqZCSMozt3owXfcFTxMIjMOlCPiR5g+d0CnS1uvSnUAOBS2F5RyMSkYhUVc1KBoAnJeBmC7BoEaLotApStfClDuqpBMWXkjFc4iJp6OjSo0aV0qgkXJAGWR3Uvh0rLeyEJ1jGQe/CUm0iF0ZlsqfOSpImJzWsnlbmDRVg6QulVmbCqMMjJIQmMWQAyJAO7MEzaW3o7D0iHNGja/upESbLpVhhvcYtTpNoAKfs0NTfOufC17ajfy/tV2z3LCj5sPxW6f0fgtyaFVHFZhuY+eXgnhKYr02gFglSGYlm1pj2mJOhO/fatmsIo0gBT5XHI3VuZpEAltRqOdKhWX5TjOD3R7fP9DxGvIgb5GYjYIdKoF/l1dwcYDG1JzRl4qq6lTlwI1BGYI5gwfC0NuAvaahSP06ChGvAqqUqqrMvtAjI8HAOgOfcQROVrGTwYsdVtlCm8WtUGxWU25sS7zKMUfco7U+EzHMmBytt5BkxCFNLuWffiGkTRtuX49VRi7YSQyw0ZRBEZSRnJM68Mu828F8Qmr20POyejuhAjqX6TaCpIINdlL5ba38q+8rDYlMMNxynlBzi04ODuKchnSFHZK12dtuIJywqxz3Hsj4E2Z+mD4g71CjyRuBrI5X9lTbY28akhQW7vjP8LTm9RDFDfh7qfKyAh3dZVl168uGPqcp04awALQI0yQ51aU1be86+QVjH+k6oNYDXXlfgKWG252rWXbaTovaUQBmc49JjxtnZ2YhmxCrpaRdEiDqznq3q5udGpVRMZSMIKLiMYRoScPacZA8DHeY8lEcR2UmLQ4UvGLaOBFnVAqHaxnlXLWdaA2xsv2RhUsTICtnGhPaAAEHjqRa8bGitoQKmvzNQpGLDc4h0TRbQ3INK5gdmpud3FUQotdnlZwk5p8SvHw/6y4obGbQ/OHzxzliI2YbfMZH3+fjS3PaCOF7UK2pH2d8cWMhQBnLSNDbGYjgpixOyFPlMSfLgh+Y1fPPII/bG0FvCikW6umpBCU83y0lVBwryg6DSItxLdG4UvfN3ilZ0kmGROsDQRQjtDs3ta4uNR8CpPrm8qaQWgKiKSQ0in7jKAVJMQG4DuFosz0YEV3ZaRXM+Kfk8bgNgRHRI1HN0dFtCdKpobgUFBfXXambQ2i7urtUWkRIK9W0EGDhapLLkQCGjLPI5iywui4hCgB70rOkbXNe0s0qixDqEGudNeynitB0T2st4ollIbA5QkGQSADIYEhhDDME5yN1rNkLqmhmxWUhpmDVwIqSRXZ376rRbNq4XK7nzH3gM/NR+yeNu1NVrYQlYQlYQlYQqraFXE8bk+JHyB/aPCwhD2EJWEJWEJWEKK9XZKilKiLUU6q6hh5HKwhUF86DXJx2aRpf4TFQOYQzTnnhs8yPEYKNNvm1MRJaFENXNvt18ws9ffo6rL/2e+Yh9m8JM/wCYhBH4bTYWKxmbD8+eyiPwqXdcCnBZ+8dG9pXcyKGNd/UuHXwUw4PIKbWcDF5d1njR8R4XHKnmosXCA4bfP8oMdJ3pMOtVqTAFYqKVKzBzDb4XS0mI+UimjIjctZFrjO/91WxcAi9WXaB0a5gWrQ2rt9FYUen9JRhUzHrOpJMSSc552RuHwXfZf5vooDsFmCak/O5PHT8HTAO9pPkP42X9Eg6hz9vdJ+hogzJ5e/soLx0uFQgmqVIn+rWJB1EyTw8rcOwQkgtdSh1DMbNamS0n1LYjXwg/SbQaRPZdqcKUqRsO29rGP+kyjIMPwGTzJnM84tJbh725f/EqN+jHG5HiPJC3jbysMx+GfPNRFuxLP1t5V9gnmSDm5Hy9yhW2qSDOffv7wPl6WKua4Q3MdfXS3eRl6qczDawzFDmihFq9q+wax5IF6qnPJs5jQHllpbr6CG93WC5pTMgUzpQHxz45J8RYohdRk2tchWtKVqRXuy3K82RXu75EFTvEiR+IG0aPIkirSVUTTJhl7H5uor6rdKCpJrGG7IUqGLGPZVVgsdch8LUE1LRm5FRpeYc59HMyvWpoBtJNaIG57QFBiapogqZRajHFxBw0w+JhI3mCN5ztAbhMxFcest7K/mY0t1cP6PScXN7VqAOqRQE6NjSo3HfQQX7pgWYFEprnONS27TsgEHLLtYTGW+LW8vhEZg7FON/SvjRQWSbYjh1+kW1FRatK3oTlupUVuhaXSGrUJwAO51gS3ICC2Q3CB6m1hDg9W0dc9odruM91z5LqLhMExCIDXaFTo1zpqrQC+2/gp6dwv1bIUrxHDqQoP61RIPgbcPmJZv3Ra8B+CnoeFuH2w+8k+4Rl16DXpjP5OEP/AJlVRxOYplspPC0MzUix5c1riTy8SrF8rNRYbIby0BtaUArc6zSp3K5uvQS8xDVqNMcFxuPI4BrNuXYq0fZD5lMjBWm73eAR9P6PlMdZeGJy9imi6H9PHlaM/EopyAHcpLMJgNzJPf7Iz+gFzK4Ki1KgOuKoRPf1eG0d81FeKE2UmHJQIbtJrb96t9kbBu91kXekKQOoUtHfhJieetowABqprojnNDCbDLvViw4GDqDwIMg+dlXCubtWxqG0nUcCMiPAyLCFLYQlYQuHlYQqtdnP9pSd5zzJ1PibCF36vfivrYQl9XvxX1sIS+r34r62EJfV78V9bCEvq9+K+thCX1e/FfWwhL6vfivrYQl9XvxX1sITfqtpnsTETGccJ4WEV1KOpsTFOJaRnWVme+RZQaZIQlbohQf27tdW76Sn4rZ1sxGZ9ryO8pKBC1OgN0Ot1uvgkfACzoxCbGUV/wDU73SaDdiGqfRnciZ/JqQ7mqD0DAWeGLTo/eu5+6Qw2HUhm+ie5bqcd1Wr82NnRjk+P3ng32XPUQ9iGq/Q/dTo9VeYqf6lNnW9IZ4ZuB/lHpRcmXhnUhan0L0TpeKw7yh9RTEW7PSGZP3NYd9DXmHJPpoaH/8AotDBkvrDkUBy4SCLcPx+ZI7IaDwJ8z5ldMloGkOsaS3ZWnjQ05Iqh9DyTiq3yu5iDhYII3gQhYLpkDuzm0B8/He4uJue7lS9N3NcNk4DRQNHzXxVndPoquVPPqVY8XqVD6Yo9LH18xSgdTgAPECqd6pmxW916GXemZS7XZTx6sT+IibMRI8WJ97ieJJXYaBkFZps1wIBQDgJs0lXfq9+K+thCX1e/FfWwhL6vfivrYQl9XvxX1sIS+r34r62EJfV78V9bCEvq9+K+thCJuF2ZMUkEGDA46E58sPlYQi7CErCF//Z"/>
          <p:cNvSpPr>
            <a:spLocks noChangeAspect="1" noChangeArrowheads="1"/>
          </p:cNvSpPr>
          <p:nvPr/>
        </p:nvSpPr>
        <p:spPr bwMode="auto">
          <a:xfrm>
            <a:off x="155575" y="-1790700"/>
            <a:ext cx="509587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5" name="AutoShape 4" descr="data:image/jpeg;base64,/9j/4AAQSkZJRgABAQAAAQABAAD/2wCEAAkGBxQTEhUTExMVFBQXFRgYGRcXGR4gHBohGhcYHRoaGxoaHCggGholHRgXITEhJSkrLi4uFx8zODMsNygtLisBCgoKDg0OGxAQGy8mICQsLC01LDIsLDUsNCwsLCwsLywsLCwsLSwsLywsLCwsLCw0NCwsLCwsLCwsLCwsLCwsLP/AABEIAMABBgMBEQACEQEDEQH/xAAbAAABBQEBAAAAAAAAAAAAAAAEAAIDBQYBB//EAE8QAAIBAQUEBwQFCAgDBwUAAAECEQMABBIhMQVBUWEGEyJxgZGhMkKxwQcVUnKSFCNigqKy0fAWM0NTc4PS05PC8TREVGOz4eIXJJSjw//EABsBAAEFAQEAAAAAAAAAAAAAAAABAwQFBgIH/8QAQhEAAQIEAgYJAwAIBgEFAAAAAQACAwQRIQUxEkFRYXGRBhMigaGxwdHwFDLhFSNCQ1KCkvEWM1NicqIkNESywtL/2gAMAwEAAhEDEQA/APcbCErCELX2lRQw9amp4M6j4mwhQrtmifYZqg406buv4kUj1sJSCM0/6yG5Kp/y2H7wAHjFhImU9pFgGWhVZSJBBpfOoLCUgtNCni+VDpd6g+81MDxwuT6WEiat4rnNaNMD9KqQf2abCPGwlIomm8XiQOqpCd4qOR4/mgB5zyNhFE5Kl4306I5iqx9OqHxsJFylXrNIw0pBgjEZHkDEjPPjYS0TytfXHSHLAxjx6wT3wLCRMBrmIq0c94pOR5irFhKQQndVeP72j/wW/wB6wkXHWsNatP8A4Lf7mVhKBVPFCqdawH3KYHniZvlYSLgu9T+/P4U/hYQmfk9Ux+dcSc8qcjmOyR/1sIXGulTQXmsTzWkB59TYS0Sa6VAR/wDcVTPFafyo6eIsIpZPW71h/bgn9KmI8lYGfHwsJCkaV43VaXjRb/esITW/KBmWpEcqbyeUBzHfnHCwlonNUvA0p0W/zGX/APkbCRI3qqol6SwPs1J/fVc/TnYQBVNp7Qc63WsveaJ8ezWOVhKRRKrtdVEslYRAIWk7kTypK3npYQBVPG1ae/Gv36br+8omwkXF2xdzkK9En/EX+NhCNVgRIMg7xYQu2EJWEJWEJtRwoJJAAEknQAakncLCFVUlW8sWqAGmvsUmgkzpUqKdJHsqdBmcyAgloQKolRhqqiJhQISYUBZnITGupsmtdgDqyddVLVFOmesZgg0JLELmd4nDiJ3xNiwukGk/si/n79y6oc1CSYQCAAQQ06kjBII3Q0GdLF6oq3Rpr+b9fBSVq6pGJlWSFGIgSToBOpPCy1XIaTkmUEYFgQMMyCWJJnUFSsKBugnwsiU6NBTPh8r4KQppBjPhZUlUqzkCQpbkIn9ogethAFUiFBnIE5czysIvRNZWGIg4iYhTAA8QpOfObCLKQWEi5UYAZmB3x62EoB1JtKcwQInLtEkjiZGR87CCnkTrYSKKg/tCWMH3ljXcDABHdNhKQuCA0ZAkZDFrp7unlZEuYXVDCJJYxBwgBddYJn1NhFl164BIHaYCcIIn1IsqQBcp0AHZ97AAiF3aZgYj4kiwitqJ9YtHZAJ4MYHmAfhYQKa11kBiQDGk7rCK0TC4UwXzbQEj03mwjMZKRjGf8+lhIkpkfxHyNhCZhJWGyJ+yT6HdYSpyJH8d577CRKosiPmR6iwlBomioPZYriI9mZy8czYRTWMkK+zKeKQgScy1NijE88EYh3mwiyZUapROIs1Wlv7IxpzAQDGmmUYhmc9AJEfTqBgGUhlIBBBkEHQgjUWEJ1hCorztCnUqlalRKdKm3suwVqrKQZhoPVKfxEfZHbEIyneqYV2p1VqEy2TY9BoFSSQI0GdkyXddIgHgjLq5ZFJ1IE9kr+y2a9xsDJI4UcR+fFKpSJZSHZQJlRhhstGlScuRFhAIAIp+PneugNiJlcEZDCcU8cWKI5R42VJam9RtDPBRpXMMRlnwzzNkS3ArXNEWVcod6BYnE3ZkFQuJSO9g/a7oFkoug6mSmqVAoJYgAZkkwB3myrkCuSieHUMhQ71YjEPCD87IuhY0KnFlXKgxI7QG7SHMBiIn7QBz7jZF1cDipKsx2QCeZgegNlSClbpw0z1sJE2mkDUnmY+QFhKSnGwkTaRJEkYTwmbCU01J9hImKWkyABuM5nwjLzsJbJ9hIh6NRVOA1MT6wxXFHcoGXhZNy6IJGlSylqho7JAPEiR5Aj42VIKVunDnrYSLthCjqFpEBSN5LEEdwwmfMWEoopLCRR0aZAzZmz1aPLsgZWEpNUqNFVEKoUEyQABnxy32EEk5rlWuFIBnPfBgd50HjYQBVR1n6sF+0wnMSoCjeZYjLxsmSUDSNFNSqBgGUgg6EGR5iypCCDQoCpd2osXpDEhMvSHE6vTzgE6suh1ENOISI27V1dQ6GVOh9CCDmCDIIOYIiwhS2EKKtdkfJ0VvvAH42EIf6ou/9xS/Av8ACwhR1Ni0SwaHDLMFalQETr7LCwlqaUUg2cB7NSsv+Yzf+pi8tLCRca4OZBvFUg5QVpR/6VhCZQuNSmoSk9JVGg6nLyR1E9w8LIBTJdOcXGrjUqQLeB71J/1WTw9p/Pdzsq5TetvH91R/4zf7NhCcK1ffSp+FUn40xYQuNeao1pIO+p/8LCExtpECTSOWpx0475LjLvAsIQ77dWDCiYy/OUT6daJ87CVD0+lFNRDwWGv527j0N4MedgApHObWy5W6W3aIcpByhq12g/8A77dBjjkFwYrW5kDvUadMboohWQAaBatA+QWtNuhBiamnkkdMQ8y4cwm1umtGOxBP6T0wPMObBgxR+yeRXImpet4g5j3C4OnV1Jwfn1bTKhUYDLc4Qoe+SPhZOrfkRT5vTZn5YX6xvMHyuiKPSu7gQWrNzaiwPogHpbnRpao5j3XDsSlc9Knc72SqdNbmutSoP8it/t2cECIRUBI3EpVx0Q8VUVHp5cmAIqMJ+2jJ59YFw+MWTqYn8J5FPiZgk0028wn1eltMgdSKdRpAhrxRUc4Ku0nlHjbhzXDUnob4btfKh9UTUvvXiBTq4ZzCtQIbQwfzhPlBtybrtp0dSMFarEJRwwI7br4eyWnxiyrlRUmvWGHp0HJnMOyiOGHA+79LPlpZEpIrb55Lt3WsoCrSoqv+K5jwNIT3SLKgmtypStc+9SXnhZvTEvxsJFFRu15UQbxTfPVqOfd2agEWEpNdVFI12rEQ1WmQdR1WXkXPrNhIuLcHAwiu6jTsrTEd3YgWEJtDZjIIF5rxz6s+rUybCUmqS7JXFjL1C5EF5UEjgcKgelhFTSimuWzkpM7JimoQWxOzSQImGYgGMiQBMDgIEiLsISsIVVtjpHd7sQtWoQ5EhFVnaCSAYQEgSCJMDI8LOw4MSJ9gr82pqLHhQRWI4Diqur0zWCUoueb9kHuwB28wLR5gvhWDanYC33UOHisq8kB1hrpQczT86kDeumdQZhaa8sLP81+Fu4MtOxf3bQN7/Zqiv6QSlaMqe6nmUBT6ZXqrIRNN6oF8sbvn4W7mJZ8sA+YjMaODj6hDcY620JlTsqSfAU8UFetv7T3K8ffpf8tKfWbEGNhTvunByA80RY8//AR/ISqW+7W2iT2nqJ3VKg+DAelrqWgYdEvDfpjj6i3coEWditb+te4Gv+1v/WmlTfWihS/Xj36YqHizMT5tNno0jLPFGmnL2UNs52wXRn04n3CJu91Wr7fV0zzp5+eKD5WgTbxIw9JsMxBxb/8Alcwi6YjECIRrzcRTfmRz71NX6PU6Ykmo33FQDzg2y0Tpe/SpCgNadjq+lPNaqT6PiOB1kUEbRpV8SR4VVYyUV/s3MfpgfBLOjpRMnJjOR91ajoXBdlGdyC4t/oA50n8ah+QsO6Rz5HZ0B/L+Uo6CQv8AVPJqNpX67/3Pm5/haFEx/FTk8Dg38rr/AATLNzc4/NyOoXiifZopPDU+gkm0CJjeKHOMe4BIeisnDzaT3n3Xau1EQxgQWj/XYhEzjO5qVC6MyRuIY5KD+kOXZC+Vm3CYce3Ed/UfdTWdH5Vv7scggqnSKqIhtOQz7wBHpZfpg7MnmVPZg8sP2Qh/6QVSZYgwZGQPys82FoDsOI7yu3YLKEEaAuihtlH9tFbuLD0Bi0+HiuIQBRkTmGn0VFF6HyLnVa2nD3zXfyylupL+Jv42c/T+Jj95/wBW+ya/wbI69LmmG+JoKSTwxN/qspx/Eqf5n/Vvsuh0Pw0Zh39SSUBUP/Z0b8c/vWa/xBOsHaiV4tafRdROjeHNvccDRW9C4lRJq1ruBn+br1F9A0Hxs9L41iMydGBBY/8AkoOYIVROw5CU/fvB2VB8CCgqfS2qLylCltCoq54mqmmw5BS9OS3jxtr3yUdki6NEhViAV0WB3K5d7qngzkwe3bQJ0QTSo/3EClhwpXWr+t0wvNEwzKwnVqBMjkUqL8LZOHjTHWfDIP8AyHkWjzWnh4ZHit04URjh3jxBcjbp08Y5MlA8+sdPQ02+Nnhi8vSpDh3exK4iYfOsI/V13hw9aeisU6bUvept+o6EftMp9LcjGZYml/6SgSUwf2D4e6sLl0ou1QhceAnTGIHdi9mZyiZNpcGdgRjosdfZkfGi4iS8SHdzSFc2lJlKwhKwhKwhKwhR3isqKzuQqqpZmOgAEknkBYQvG+j+1Wvt6vN6bIO+FAfdRMlHLLM8ybTukTRIYaGZOzPE/AFnpj/ycQhwwKiitk2xROIFsQDEZD+GtvMWum4bg8E1+bVtImCQ4jA3QsuflVGOyrZcB/G1lCxqfhihI+cFWR+icGK/Sdmd6G+uVRYUGeLRPoItFm4sxOO0ozu4ZK3kOj8GVvDAHzfUqovO0CTiBM8AY+edkZBAFFfslwBSisaO2wVw1Fxc99u5V8eTidZAdTdqKpsS6PwJ1tH89ako3yidSwP3Ra8/xLOAXhtPeVlovQNmlVkQ0T/yyh9pj4CyHpNO/wCm3mVwOgY/1D4Lg2ui+zjI4GIPflPlFqufnIk6O3DaDtFaq7wzowZI1EUnj899yrHRqpJVY5Whgthi5Woa5sIXKQ6N1G1Fl+tYLBIcThM1qW7dFiDBgDjIg+s+llfNPpXRPI+yjPxyAcnDmFc3PYCLBLExaBEmYjraKhxcU0haiH23slSCwkknfHlkBZyBGewhpsnZCe0rDUspV2aJMDCePH52tGxzS5V62YNLri3TPOZ8YsGJsS9ap1uwyyOfAE/DTxtwYibdGRlDZp4edmXRwmHTIGtGUtmiROnERl6zZh0c0so7po6la3bZVKNc/XyNoxjxCVAjTkUCtCjZWmsAHvjM+QtZyGGOmH6WkDuqFlcTxgtBBaRzWe2xtimsrmWOijM+VvS8Lw6JCoCQsbEhxJr9a1pDQfuOXNYyr0YvF4fGlPAN2PKfASfS2hi4xKybQIjxvv8AK+Ct5WYhtYWXcdWiK8ySKeKvtm7F2jRAVWAUe7ikfhIj0tnJvFejk67SjFrjlUi6kEzcNv6tjxetQL95BqeBsrijd65/raFJuYlT6CPS1BM4fgT7wIxZwNR41809Bx3FYJpRzv8Ak32op6ex0J/q3XuII+RtQx5SEwnRmWkbwR5Eq9g9J5pzRpQDXYPO4AT62xlUTiYcZI0378+61U+I0GjXB3AH2VtL4pGjWMIjjRT7F6SPdqirjepdwYZWzwjTEm8YcjhEiAQBJFrvD8SihwZHNj4d66mpAOhmI0UdsC9QRgQCCCCJBGh5i2kVEu2EJWEJWELEfShtBuoF0pZ1K2bRuQHfwxERzAcWsMOY0xesf9rb9+pV2JTbZeFQn7rd2v271lOjWyDQpYC2RMkELGvHP42rsexGWj3it0iMqnLuaQFVwoszEmS+XIbYCrQbgf8AMVG+wV5Uu1JR2lSe4W85jzBiP/Vig3VW0kxNBvbe4niqDaV4STgkQIMSF8vZJ52fgsfTtelfdXsvDfm9UVapOmdp7W0zVowAIMI4nPfZ6rU8NHWuNUYb7ADSuqMKdTepwshDFyQxF0wx32aOiEy7RVjs+5FzEzxNo0WKGqJGjhgV4916hcSo1VuAIAtKw2QZiB/WRQzdr9gshieOxIUQM0KN/iINB3AElYTpF00vcleq/J++SfA6W9Wwjorh8tC7Di/fb2WcIZNxOte/S3CoHeK18Qqi69LLyDnULd9rx+EyxbTRHIJqLh0BxJaNHgT7rU7H6XgkCq2HnnakmsFY5p0Iflzsq2YkIsEgwn6XAm269L8Lb1r9n7QouDhKnFqRGffbznF+js7p6QblqVzh2Nw4ADIukKbVytstHbEG8Mo+E+ts86DNQRouYVrIGOQHN7LgkuxxwFo7o7xmCpoxAOycnLsgCY38z/I8LcGYJzSfWg61yrs8gTBPIa+psNi1NEomm7V0bOPGPG3Wm45DwXBnoYzITfyRQ2E1AGiYnOOMWcEOM7Jh5Jt2JQg3SrbbqRFGmE/tSeRz+Nn24fNxDVsOirY+MyRFHEKK+rQcduDz0/6W0eGQ8clyNG42G6zE7HwqLUtqDu9lWttFaPs3hSPs1DPkwz85toomDtxBv/lS+i7+Jpp4ZKtgTsaWdWXcSP8Aj8HKifSvyV8vziNxAJU/rRbMz/RaPKGsJwcNhse85eIWskOk7Q2swwCmwiv9NdI76AgaynNcbwua1QV8Z9bZ2J1cN2hEbQ93otTLz8pMN0mjwQle+1hkXPgf4WVsKEbgKa2BBdcBBV787GDMcco7tZ9LPMhNaKhPsgsZkpbmMxbmIbLmKbL0HoXtHCBdnOQBNE/ojWn3rqB9nIDsE20eDz/Xw+rce03xG30P5WWm4Wg+oyK1lrlRUrCErCFhtpbIvTVqlVqOMsxgo6QEGSDtspHZgkfaLWSIYjmaDTQKjnMPjRo5i2IyArq5Uud6CvN2rAdq7VJBmDTLjL/DxZ2po2EuiV7SflnTEuamGaf7S2vmhb41M/1mKmf01K+jgG1ScCm4f2EHvVtAx/q/vhPH8poq8bPouSErU2I1AYEjvG6zP0s6Do9U48BXyVuOkEuxjXxDoh2RNgabK59yifYvCpTHefkLPtkp4/uX8kn+KcPH7wc1F9VoIDV6cn+dLOHD5+v+Q6/Bds6TSjw5zCSG3NjYclKNjUz/AGqG3X6MxIfuTzHuox6Y4eM3eB9lIuxV/vB5GzbsPnxnD8Qk/wAXyLsneaKu2zKeIgyYHtR2TyGc+lokWVnGipalPSOA8Asd7olNjqPYgd2Vq98SKLPBUhmJMiDOqJpB1IGHEp1MjLwPyszb7gaEJuKYMVpBKjv+yqdUQ4BHA20uG9JpmW7OjULLTWCM0+thRNFyyt/6CUSSUOE98j1tusP6WgtDHMIHBVkeJOscS94fvJvzVXU6JlNYI4g20EPF4cUVB5qCZ9xOjS/zYlR2WAAytPAqfmLdCbbFFjUFcxo0SHEMOK2hGYIv3gqenfq1M+0WHAn+NmvpIDm6NOd/E3XETQjOLqBpOwADkKAK5uG3g2RMG1VNYLCcLNHJMaUxBu1xIUlbbdOkD2yZM5sT5YjkOQytCg9G4bvuapTp+dj00bWpkB5AVO83Kqbx02j2ULd1rNnRaV1gBPtZNuHaiUXLv0qqO0dWQPG3TcDlWNro0O+noSuZuXfDH+eHW1VpwuAtLc75iGhHfaknsMbm1QIE45h0XXTqtRScIYYonDImOMaxZiTiGG7RcnZqXe+H1oadEmlaWrsrlVUW09i9ZNtPLz7AFFgzDoOYVTRuVSg5wFWOpVgCY48RpaV10vFb1VabgbqyjR3TbOuih1K00qGlaZVyrTUtNsvpEvs1EwNz08D/ABtksY6MxI4LoEQ8KlPSU79KbsDhtAvyV1VHWDsv4W87mZCPKPpFZ3ra4fisrHHZoqW97LqH30Xm2foDNpMvBjRPshuPAepsrWJjkjLjtvHCqgTZbMsqw8ZU+TrZ18vMQ7vhO5V8l0OkEiXaPWCvEEcwaIrZuz2gFhB0klT49nK0KKXE9kE9xTkefgi2kOfurYOB2VqKtVYdTvUjRonMZwRvBIOtlkmTEOYbFa0im5Us7Ms6rTBtXursqtzsXaQvFIVAIPsus+yw9peY3g7wQd9t8DUVUOFEbEYHtyKOsqcSsISsIQ2076tCjUrP7FOmzt3KpJ+FilckLy26bXvV4prVvN6dFYBoSEpiROEwMR7mJnLflZcVm4GHv6rQLjx9FQw4k5PxHMguoAaWztvUNe45glFcFQApCDDB7IGQnU6SN2dqvDp+SLi8gAkpuelpzq9AONtdyXV5i2rLmq+vsxAwU1WRiYChmQAbzE5wAeU20UTFpeHCLgfFVMvKzcR1OrqBmaA8KmlqlF7U2RSQZNVneJ17iyn+HxtkWdLMQMUlhGjqBAPsfFbOT6NwXwwIg7W0W/CrLtscVZ6q8VKRzjrExZg78BUDf/Izs2dM5mE4CPCY4bRUeZKJro1ChtJZU/NtFCble6ZI/KKRIOjSJ4ERimf50trYGJysywPawUO/0osZHhwYbiIkFwprFCK8bIqjXvyDNaLDj1hHxQWSJ9G/7mnw/CjVla9hzh3fkrtTbN7USaVIqNSKogd5MRaDFlsLaC5zXcgf/spss0x3iHDiuqchom/CiV625faet3B7nGfPXS1XDmuj8Q0q4cWf3V9D6OT8RukyLVBt0vvI1ux7sa/DFaS39Aan/wDU+yc/wtipH3Hm33Ua9KbwZH5OxPeP42kwpjBoQ/zv+jvZcTPRKcikaLdGgFe1Wp23OvZko229eD/3ar4An4DK00YphDf/AHA/pd7KCeiU0zMeXuhau2KuIqaFWQYORMTziLSW4nhehp9e2nfXlSvglZ0bma0DTyQtfalQGDTqD9VvkLdfpSQc0GFFYeJLbf0k/M1NhdGZgGkRjhbU2t9n3D5qQzX5z7lT8DfIWkmew6I0tMdtP+dDzqCiFg85BcHCEbbW1HIgg94XaW0iDnSxfeUz8LOibkiKNjtH849SmIuETLiey4cBblSgVzcNvUPfo4fA/O0SLFhGzJhh/mb7qsj4LPi4Dj3FXt32vdYlQx+5TZv3VNqePMOaadczve0eqjw8GnX5wn+njRTf0gVTH5PXI9382wLHhhdR6E2pYsWHEPbmYYG4l3OgNFbwsCishgiGdLWDQAb66RryC7+X3jMpcqzTn2qlIRPCXmOVllHYbpWmancx3qAm5yTjaIETQaANVfGgzVbtTa15p9o0VVeGIEnuIOXlbTysCHFIMMmm9o89K3IqohS0o8FjnEvrY5AcQW1PGoVAnS2o59lVziSTx5AzazfKaDNICu6tzTZZTRg8Nti7271dXe7vWAwV6JJ93QjwaPSbZ2bxeblLulHU2h1fJqmS+HSBdoujaJ3ttzrRKrdL3RyxELMZDjAHv6WoXdKYcV+l1Q0thJPhQUK0kLozKRIdOsqNoaA47ib1HFdu5q+9VqD7qxHni9bNxOlEwfths8fddt6GYfrLjy9lf9G0uzsKd5vF4puWhXxqEeTkrSko2YXWDlBBYKJUpjZmLODQ7ZQU7s+SizHRiXgXDajifH3W5p9B7qNeuP8AmsP3SLTfqYm7kPZR3YdLP+5taWuSbbLlT0uiF0XSm5761U/vVDFuTGiHWhuHSg/dt5D1Vns/ZtKgCKSBATJiZJAiSTmTAGdmySTUqVDhsht0WAAbAKIuyLtKwhKwhef/AE27T6rZzUlMNXYJlrhHaY92Sqfv2scLg9ZHvk0E8hbxomoz9BvFZSlWP5KgRC5GAqACRkQcZjhGQ5E8IyfSWPDiz5AcKCtTXbq9/ZcdGJJ1HRIlgSdyJXbFbQqV+9Kj/wBx42zP00PMHldasysIi7kPX2lWBxBqcAMsKpEyRiM4uKx4GzohQyKGu255al1Bk4ZuAqu8X6faJUjUDL03+E2ksg0yCsGQGtGxQ3W8FZOMgkkxIy5ZQZ+du3sBtRdmCCLqxTa7cmI07MEdzWZEIt+0kcCoUbDYEQUcwHuRC9JqmYwJA97z1AHdpx3RZDAd/qO4VPuon6Hlx+wOQTam2qmRkTugSfDQD+ZsnVVsSeakMwuXZcNHJDUqD1Dm5+7oByB1A5WVz2sFgpJHVN7KtaOwkEYnKToCFE9xwwfjZuG+PHNITNLn7qrmcZZLjtmidQ2bRxkipoApkAydeWQnzJ4WnnCsSLLw/NUz+lkvX7s9atKL0UyhMuYP70RaviYTPa2lN/puXi306oC/FavWQuYfIsCoHYQGGYayD7M7uNmzBfLOaHbPUqyw+ZBGlUX3j+4WZr3CGYOdApGUDMkbsycuJ1tObGq0Fu9aFkQeSjo3ErovZ3ZZ+RmR4zbp0YHXf582LsOoFNRplzAwFRqQSZ5QBppPlxtw5wbe9U2+NqKtKdynWO86+h+YtFMX58CYfGe7JGUKZX3sXIiPIgz5k9++zLnB2qijxBEcM1Z3a9pGFQqk+6wifiG3WaaxodpRakbvgVZMwZinYohNoO6zCh/0QQ3lvHlGmltng5w5xADqHeKLE4lDnge2KDasneaNa81DTMUQNQfa7wBke+bbtszLysHrAD84KA2HDgEaJ6wnWDbhU0Nd1EYnQGiAD1jSNYYZ84G/+ZFstH6ciFEIhNLhv91ooMlPzLav0W2tQfOamodGaOgqE8RiAPiGGXnYPTgOHahkciEzEwCfzBae4+6tqezSEwpXZdCAxESCCBDAiJA0tUT2PSM1/mQRXaBdEpheISz9IEU2XA8HC4zG9T1GUgEvJifZTsccRCyDyGfhJFDGjy5J6uDTvN+F/FXUrLT/AO3FJ7gqC81+tVaZOOVBckAaj2YUBR5THeDZGM6txeLbPe91qIME0q719a/O5ep9CdoGrdgrGXpdgzqQB2G59mATvKtbXSMx18EP15HiPlVn5uF1UUtGWrgr+0tRkrCErCErCErCF499KOK935aC5rQUSMtWhmgnKCMA705i1nLRGwZZ5cK6Vqbh7+iqpqe6mYbR2jQG9K3I2fM66kTsm7AKBEBdxiV78Ry8uFspjeKg2aAO72Ch4bIPe/Se4mu+ymv16pKD2cRz3Az4KYtj2tixHVJ9Ft5aXsAAshWdAB2QpCgHQEwI3Zm1s0OJzV5BYAKHPX8zVbXoYt4A5gH+RaU1+ipjQPnzLzUZRhvjuzHlOXlbqrTqTgcB+PZNDOTAZTzHw1OdijBchKXVsCEZQRt8juGXzizLi3UuS4AbPneirndVLmCRkDIbLMmd8bgfGzUSIQ248FCe9oJutPR2dgTEqtUbgSwH4pA8gbNyLIc3G0IzwxvdVZbGMUjwGfqmk8/h8FiOl23r6CabIaNPTKTP6xn5W9XwLA8Pl2BzAC469KvjQeQ3LLmJCnH6TohfTUQG0/lBPmVlqN/dTOInvtpTKw2N0QKePndSI7BGNXC+63lZavYvSYiFqHCu+J8pA7Pf8LU81JOiAhrKbzS/ClTzAVNN4W1oD4TgSdV7ca0B7iQt9svaKOgC1Bh/QA+c284xjo7Muf1gupuH4wyW7ERpB3qNdk03dnUgEHCpOYynEYnSSV/VNs1EhzUFoa5p3/PHvWtgYtBcLOU9LZyzBVQeGUHuO/4i0N8V4vdTBNtdko7vspSk5DtO097sRM5aHfZXzDg6nDyCBMA61G93wlVFPGGMBkAA0JzxEbgcxOm7Keg4uBNaU1Gvp60XYmW0NSFINmg6hV/VJ9YA+NlD4n7IJTTp6GMyFAtyoVTGNXVTBMiCRnhAGUDIkxwHG0hkKbp2WGpTUbEmQSNI0yI4aiEdRppSEU2bD9kHQcpkEd+fPdZ9mETsY1Lb7f7Kpj47KCxKD2g1GoO0VMbzkwPeM1PhbW4TLYrLjRrUbCsrOzElEdpQ2kHdfwyKrF22EOBiLwvAQXXuPveQ8bTp/o7Cm2mJo9W/aMjxCdw/EpqWI0T2f91hzP286cFO2z1rmaRemRuYEN4BsgOZ8rYqZlI8kKxaEcuYz+ZrcyWPQ4rtAi42EEdzmkg9xQte5VafvseZPyVgPS0RsWG/V85FXrIjImpVV9quiMqKAGDdkQBpmwA5fLxlw2tc4Fxyp/ZOPbY02eiOuajcZ4nfPOzEQnWnbAWW06K3nqqqt7rxTfxPYPgxjkHY2k4NN9XMdU7J3mMudxyVBiDdK+xehW1yqUrCErCErCFxjAn4WELyK6I6GpUrU6qVKlR6lRqiFYLMThUuAuFZCggmYHGzEz1r26LclnJiDEMcxHsO6xIpxFVMlZGqLURFqdhlL4lJElSMwSYENkPtGN9s9NYZMPYQ3bXzVpJYtChAte+g/hvnt2eqZV2QtUkqyTvAABHeDn8LVThMS9nsPzgtLLYtLvFnBVVTYkmcMgSq7ySD2iN+RECOB5W7E3QUrfWrNk3DPD58CjfY1YZ9XK7yfaA4wNRpz11t0JmEbVv4fPBOfXQmj7vnzvTzsByYABJEzIgA78tZ3A62UTNq0PIrh2JQBbSClHRhhoApG+R68d/nZPqnHME9xXJxOWGTxzCaNnon9caa8CCCGPAfpZaHwmyF8R32A8iuP0hDfUMFSBW17bUeuwqZ7fZL5ZrBw8BI8dde7IRnTURvZINN+v54KO2ea8XKno1upydZU71QknvQDPwnuFm3N627Tcb/AFr83rlwbEsKX7vNPvNzpV1mEVTxADGe8QPXwtf4Xj0SSOi+posliGDOiO6yEaFZTaXQVGM0WEgaTI9NO+2+w7pLLuFBau8qrjTU9DIEdukBaoAFlTHo8yHC6lTuzyPcd/drbRMnocQdk+KjmfDrj53Iins1kMqWDcQdO/8AhZqJFa+2tM/VNd9wBGw6/m1HXXatWlkzsU4wMs85y9bQn4dCc2hvvNK99AuYzWxXF8IBp2Aup3VJ5LQ0dohkLGoxAGL3dwmQcOvO1FOYLCzDQmYM7MQnhp27/dcW+dSihnDlVHtazGcEZDynnaPC6OsiXIUqJjEaNEJhigOytPEk+Krb/wBMkiO1iBUjnhIMAjjEeNph6MwILDEdYBSJcYhMPDWXrbXVS3HpGLw0ThXhObd/ActTy0LxwSA1mkwAqDNfVS5/WG/l+Vds4Xte6YDDcNwbu3HlB921DFlTBiVTsGYEeHonNB7TpAggLLHcBnwk8BzNr6Riil1VPDmvrWyx209i1B2yd4kbgJ57hMnutdB8N1HHVsJAofA7b7NSuJXEWhphgC+sgV7jSo7jzVzsHaq04p1UFM6BlAwnvkZG1fimHRYzCYTyO9MUDX9YBpjYcx7rZAY17DDxUHyiLeT4lKTMvEPX1I21WywqclIrRoAAqi2rTqgx7RJgLnJ5DU+OgszAdDO5aqDEa0VBVZTulYFi6BWmCMQOEQDEZagzI48oEoxIdAGm3D+6fE1DqaH58+ak3ZyGSDPYIAIGFogEZNkw1Gu7Q62IxFARr7x4ZfOC4iRQAKZcb8vT+61dwcFSr6EETmNcswc1Pf52rSHdYCzOo+DaqmaigtJW82Bf+uogk9tSUf7y743YhDRwYW9EhP02B20KohRBEaHBWVnE4lYQlYQlYQlYQgr9si71v66hSq/fRW3EbxwJ8zYQbihVVeehNzcg9UyEaGnVqJHcFcD0sG4oUwJaCDpBg5Dx296r1+j9Enqr1eVEABWZWUR+qH4+9lutyxkNv7DTxATUxIw47i4kgnYaDlkOSr710FvUHBeUqcmFRN3HG++N1psKPBbnCb3KtiYHW7Yh77+yz976FbQp506SvvhKikHwq4flabCmJHLRI7gUkfDJiLTrHA0AA1WHAD1VXWa+0D+duFbLPElFmA5koCBu32k6MjEycPLzp6qA/BIw+0nmov6XUy6K5wENLBsjkCAIOc4iMuVmYmEwIg/VkGtcjX5qTH0U5BBNz89qq1TpbS/vVUcSRPgNB4+VqWP0VEQ5KRBnJyEPsJKmpdK7uNKiknU6k95tDd0MB+eylfpieH7BTW6UUJJWqFbfAMHvG/vyPOwOhpGqqP0xOHNh8EPV6VU2yOEwdSww943+lp0t0d6txBYbcKeajzESZLGvDhethpaQ42Db6qE2QN52xRYEF0g6hRE9518otdwcPbDFKKsMKZcakFV1TaNNfYqCNYZifUz6zaXDlwwUaeZPmfypMRkaO/TitudjQPBoA5UQlTaSGe18D8LPh7GEBzwCdpF+G3hmn4UhHeCWMJAFTQGw2nYN+SFW+EThMA7tAfjE7++zkWXivb2Kd9U/CgwSf19crUpWuqtdSkpVVqmKlQg8Jj+fO3fbZ+z8+b1Hcx0EVY3v+eyubn0donPXwn4TaLEn3w/2SFBfPxyafjzVhR2PRpZ5YdTORXnBzK8t3dammMUCVomY5A17r13cfmaNrlQrCm1NsiM2wKO9lyPCAO+LUcSaixz2RUKxl5OHBePqCW03VP8AS4jxPNBHaVCiIFTGN8VMRnjiB7XiB36C0+Vl4tO00+KjzYiTEQuaAK/7Q0cqUHd+UFfNv0GBGMhIg5tJ465KO/PutbwpVz2ZOAPEH0om2yEzLRgaNLmmv7Lm+odwy27EG20qdTJEqVMtwU/EybS2nqrF1OJb6mqcbJTLnF1AK3sD4ACgR2y2v1MxSutdlOgNKqQDuzVCFXxi0CfhwJhlHFh7/YHkp0DDXGJpP0mna1oNeILm88+KuKFy2o+f5K5JyOeCY3SxUgcgQO852qYWE4VByoe4n0UmNCxCKNHSIHEe6OuvRvaBM/k1Omcs8aT4srMe/v32eiQ5JwoQSP8AiPUplmGTgAHW2G1x8ALI2h0R2jiJNWioMT+cYnKY/sef2t1q1+GYaTXq/IDwVo1k71YZ1gFK3ANTxqaW1WB3ohegNc5m80kPKm7DSP71J7/QWUSco37YfilEvH0S10YkHc2vcSCR3d60HRTo49z6zFeGrB8PZwBVXDOYzJkggGSfZGkWfAAFAE/AgNgghtbmt/gWhsJ5KwhKwhKwhKwhKwhKwhKwhKwhKwhKwhRVrsj5sit94A/GwhBfUF1/8Ld/+En+my1NKIQx6H7P/wDAXP8A/Hp/6bd9a/8AiPNJQKJ+hOztTcbsP8pR8rdiZjCwe7mUUChf6P8AZpM/kVHwBA8gYt2J6aAoIrv6j7pNFuxD1foz2Yxk3UD7tSqo8lcCzgxKbAp1juaQwmHUon+i3Zh/7uw7q1b/AHLdDFZwfvD4ey56mHsWa2P0W2Per1eLtTp1VaiYBFeoRUAyciWPsuCvke7luOTZcW9Zlub7KXFw3q4LYxbZ35pzpbhwRu2foy2VQpmtVetSRdYqTJJyAlSSx0AFnDjM00VLhx0W+gUZko2I4Na2pKHuP0U7OvCCrRvV6NNtIenlGoOKkSDyOdlZjsy9oIcCOHz0SxpAQXlj20IR9z+ielT0vl6jkac+Zpn4WV+Lx3ihDeX5UOJhstE+5qsv/pzdyIeve6mUZ1Y8R1arBtBMd5NT5D2SwsOloX2MAT0+jTZoIJoM8GRjrVmHk1SDZWzMVooHKUYTC4upc60fR6EbOXS43Y/epq37wNj6mN/GeZXWiBqVpd9k0KfsUKSaeyijTTQWZJJzSosCyIXbCErCErCErCErCErCErCErCErCErCErCErCErCEFer9hbCqho1kxE7tDnGfiLCFF9ZN9hfxn/AEWEJfWTfYX8Z/0WELh2m32F/Gf9FhCiqbcC+11a99SPithcl7RmVz6/X/y8+FSfgtnOqf8AwnkopxCUH71n9Q90yp0kRQS3VgASSXMeeCwYTwCSLBDcRlXuDGxASTQAGpJ7l4/9IHSpr9Uw+zQp5qnE/bbnExlkDzNqWNMmIaNyWtlJUQBV2Zz9l3obtuvcXVgXemQcdEnLCIACg+ywEERwI0OTMOfLH3uMlZR8KbGg0NnXOXCx18d69OXp1SK4gsgiQMWfwj1tpoEnEjsESHQgrzqbxSFKRXQYrXBzdVPK9wcwciFRdLPpKCXd1oLFZwUQ4s1LZYojdmRO+LNzku6WZpPI53UnC5xk9G0GMcALkkCnDPWvPOj94a616VSmYKZDnG48iMQ8bZcR3Nd1g21XpRl2RYfUOyIp3i4PdQlEbX23eb/XNStEISKVMHsUxoTxZjvaOOmgdm5rTFK2UDD8O+nJtV22o56/K2u6M2JtC8XR+spVIJIDJEown3gTmRuIg2iwZwwj2FNmpGHMNpF8NXf8G5b+7/SII7d3IP6LSDx92Ru42uZbEZeLZ7tE78uY9llJ/CJqXNYLesbuIDu8Gg5E8Aobz9KdFR2aLtrqwA8SR8rK+ehA0bf5vv4JmFIRXCr+zuOfhUeKguX0gXhmxvd6a0fsAt1nfiMAd2GTytBdjDWvoRZWIwWsMnSvq/tn8yWuue3etUMiqR985cj2cja3hRmRW6TDUKkiwnwnaLxQqf6yb7C/jP8Aos4m1Wp0wpGs1AYcaxPaOGTPZxYIxZafOzLpiG14YTcqQ2UjOhmK1tQPleCsvrJv7tfxn/RZ5R0fRqhlDDQj+QedhCfYQlYQlYQlYQlYQlYQlYQlYQlYQlYQo7xVCKWO714DvJysIWWvtYtAFQoWchnWJnC7GMQMCRHHK1HiWIR2O6qWbU6ycsxYeq5ExAbXTOSCe+mnk9Q8MZzX0KlD3kjMCTZiFKYpM3LyBut6eyro+Oy0OzRUoO/dI0pzjal34o05Qfja7lejU2bxIjjxcfdU8XHIka0Jp5f2Wdv3TulngUsc9wgnvBOdtBAwaFAFXgnxUMSc7Nuo94aKE3Ozjr2Krpbep1ZauxLEEBACAJ3SR3ZiDz0tKmpAGGb0A2LmDIx2Rmtl2gkkXJFzv1c7U71YpUNQD8mFQCNX9g8wGIbPkbQo87LYcz9bEJ3aJPjbzSQMPizcYhwYDXUaeVu6irtoddBFWBB3GQcpnQZWzGJ9IGzzRDgtLW665k/NW1bzAsDl5J/Wk6T9tMttOO3u41NwunWVJI7KmTzOqr4ZH8PG1RFidWygzPlt+b1r5NnWPqch56h3Z8lcmj2l8R8D/wAtoWl2Srdz+0Dx+eCmo3ZZKOoZHmJ91uIOoO/z5WX6iK1tYbiKZ0JuN6q5+XhxBVzQdlQDfvWYNNal5hFwomcGd0Z5/pR5WsNJzINXG5+eSrJNjetFBl6flEXpjiwoCzjPL3YGpnfBjxFm2C1XWCu+uGloitbm2q3wd6saNMlR2FgaQxkfsiLRnOAJv4flSQ4looBz/CVaoyxiRiMQzGGcs9Ac9JnKw1rXVofNNuiOH3fKarfgIykrtpgUeLHuIywnzsy4tbnU+HvXwSdY92VB4+1PFKrswFlcsSQwz7PcMsMHMg555WGxzQtAt3+6ac0Zm5229lb3S7N7y5faUfFdR699okSI39k93z8JmJMaGa0NxuKoh7RCsDhZToeAI3anzHC3eGzc02bb1GdaEEVBG8fDrCy+NzEJ0BxecsqEgjgRdZS/9KrzNWgjglThNVdQI3SMn8efd6BjMZkqGta2jnCudVnMC62PSK+IS2/ZIHd2szr8EFsW4laUke0xPy+RPjbETUbSiZ/M16VJODYdlb3HpXVpEKAKtIZEsSCBGqtB7Ijf4c7SUxGJCboxL+agzchBjkuZ2Tt1Hu9RTvW76ObfpVGNOSrHNVfIz7wB0PGASfamLXMvOQY/2G+zWqOYko0A9sW26lo7SlFSsISsISsISsISsISsISsISsISsIXn/wBI3SipRqU7rQUFmBd2PuxEALIkw0+IjPR6FoMa6LEFWt89Xcok7ELYei00c6w/vqOyyytPajuBUeo0I2SIrKDkVYkxOQmATu7rVTMUgxJjtNDQqqJgkaXgGGy5dS51ZEUJy3nZbKqE2oxqqzCowRQSe209xE5W1MKdhMbVpss/BgRIUQNcztE0yHnrWSaop7FNFIUAPUIy5ZxOHXP5Wx8xHe9xdpEDU0H02n5der4ZIxYoMSMautUnwqaGgAFNyMp3WphCk0xEZhSTlumR8LdQMcjwAQ1xI2HIcNfdWm5WUbonLzDg6IaHdr45KW6gTDKN4BE5wYOp8YtZy/SR4P64d41V9FS4h0LDm/8AhvoRajjZxBNbgWO6hHC6vdmYk9jtU9WE5rxKgjhu8s8jMmupxCHWGQe/L5sWEiwJjD45E21zH0taocdlQafzCuyl7S7evqVcXUxUOBfZzGWOQSMhlhy1z0thXyYlYlC61Tr4LcYR9RMMBcwjeQQmbOooiKgbPiwgsTmSJ1nlaLGc5zi4j8LWwXMhsDAfyjKl2Mpkfa/5WHxIsyIgoeHqF2+ILX+UVh9WDDNQhFyzJAjhmcpm0frzXsipUWPNMAoVitrKaVavhUyzCH0EEYiVniTrnlGtruAREhMqchl4XVVCiGGTo/teCk2Bd2Cs2FSS0GWM6AjPCZnEDbmbe0uDa+H5VxJ1DatF9dT37N/NF3VoLdkjCY5EZxnoCIIk5ZQeTLxWl8/P85/LyA8NFvl+Xyh3HXeHbEM1AgcJOZ8hH4jZh9WChzSaYeajL3RdC5ScJG7stvjhOuXrI1zsy6LQVTTntFijXuRUFfbYjJR7fIwBBz3mAN5swIoJrkNur5zKhRZoi1Vf7OqjDK02B4OQI7wCTqI0tHZLGNF0C4U3VVNiE6YbSRdZ/pdfqiU2ZQqMd6sTwzIwgE89RuNvWOjmCQGtFOa83mZ583M9W8mmz4V5rsPbsFhUHtMxxcSToee4Wl45g7ojS+KQT/FkOFL0pqueNVomh0KKPpgaWAbmdlqAVJ4Z6l6mtNKtNaamKaqBP94QMz9z97u9rzGaw6ZlHl7xWp5fny45XMnjcKMA2tNyGGyJqAR7rH1UfO0MzNGd49VooM2CV2jso5ocyuWe8e6f/fiDYMyAQ8fD88KKU2aaRolaDoXtyo94qXYsaiU0PbbMhwV7AbUwCSZ0kAHUW1mEzkWKNGKcxUbab+OrXZUs/AhaPWQhS9Ds15LbWu1UpWEJWEJWEJWEJWEJWEJWEKK9V8CFtY0HEnIDxJA8bCF4r0xrE7VRJkrdgO9nqMxMc8QytLjMDcMe87TyAHuVXTgL4sJo/iA5qY7Lej2lVnT3k1bm6b53lRrqM8m82+obF7LjQ6j6H0OrXbL0Nz2tyuNnqPblfOh6dXhIoqhBxKXkbwch4ZG1jhnWdrSrnSiq5gQS8FjRxoPNM2PccFISO03aPju8BFiYjab7ZCy0shC6mCBrNyu1KfVZj+r4b1+7xH6PluFgO6y2vz4+/PantIwcvt2bOG7dy1BOu9DFTBnM5zwMz8bcvfovK7oSyhsfI/3U1SkKlJwwEgEEcCBO/wACPC3LXljwWn+yYiuD2GouO+/f8ojrpKDCdBvA04EgaDmMteEmPE7ZqFF0tEaJ1LT7KuQYYSAVbSfMj5jx4C1XHiltxmFWzEbQNNSMvuwEhFVmpEuIwsYEBm9mYiFOgtxBmIjqu0dIU2d2earnTjGHVkR+e7Ui7tdUpEF1AOgqklp5F2JZe4mMwATZmIYjxQV4ZeAsflgo5jNN6rH9NLp1l7K7iiMe7MeuGPG11IkwpcE7Skl4ge5AXGiZdF1LA9wwgE+kDmRZyK4WcVoYESxA1ou8lKQDEgBRBE5xloNcsj4GzLNKIaAZ+akaYqA3PKijoNRUSVVnPaY6ZnOMRz7oFuniK40rQfO5Q3zII2n5ZOe8BohysGRhqNllzY+kWQMI1V4geyilzia1+d60OxukFNey6BR9tNP1hqDzz8LQI0i97qh3P0+BRIzXtaS0VVner2jdoEMjbwdDoCCNJ0y5c7aPCcHNisTieKEVabEaljumV+UUypafj/A+njb1PB5V8EBZiTBjR+sAovMbjRaScJwyTO45/C0qYxGRcC2LEbSpsddzqOrz4Z7Tq4wcDCPaGsHLvBWn2RtWpTjA+WmFpZe4HVTu1jlanm42GxQQYjfnj6blAOCTcR1WQzXaKDnq533rW7O6ZLTYGqjq2FhESCSUyBMcN4FsTiGDSEYkseKZ1BqPBTIIxOWh1cNdKEEOyrWhFKarE3Q+1+m7VmWldUwVHBUu0SF1xAKciu4k+8d5tS/omWhAucSWi9N+zvWhw9szGdoxLV2etlf9AqApVqaroAw5mQSSeZOfjZ3D45M60nXUeCvcRhNZKljdVPNel216yyVhCVhCVhCVhCVhCVhCVhCqtpVcThdyZn7xHyU/tcrCF4/e7yn1871CAiAziOXYVFA/EBazxCTfMYO2DDNC7SvuqK+FlUTMz1MQxtEu0XCwvqK1N56RCpIoUxG+o4MDuXUnvjut5ZM4SyVdR76nYPdXklPxphtSKLzratxapeGZRizBYmO0THARmZ4DXna3gRmw4IBts3BX0rCdEIL7gZefmb8lcU6AcTjdgeeGNxHZAMgyIPC0Iv0TSg8/Oqv2UeK1Pl5UQt5uykNhUQoMtvY/ZnUidfLjZ1kQgipz8tvtz2Jt4aQdEZa9p2V8+W1TULnhYqvYOq8CN4I3we4wVE24dF0gCb/PnfVdAaLiAaHPjx238KXUrHCZcYdzb1I4g7iJ0MTnE5W5A0hRv5+fLJt8Whq63l8/OautjXQuqMMyFHjkJH8OfjaDMxAxxG9RY0XRYHDYtKlzFNJQypE4PUFCfZO+DlIGmZtxJS8aajDs5HP0O3j5rJ4piUKGw1dRUd56U0xUUO4BXFO6DkBrpIJy529MlOjkLq7BYGJNTsQabBUE2O3bysi6PSHH/V5ji2Q/DqfGO+zEfo7CGpNtxOPDNIh+ccvNUFKg14rMaeIkgKIJVVQTBgHsrJYga9rjbK4n1ctQHId91t8MjPiQwHfnvOuisbpsBKRdyMcEK5bP3VbEJmILbt0zJFqWJOOiANFtYpxpTvpz3LSQ4tG6JyHrS6tr1cQKbAACRGWWpj52iMikvBKcdFFEmunV/wCH+5/8Ph3aAiafHz/PnxzBFpwSrogicydFAknmAN2eugsjS45JTGCHrbOJUsyBQNFWMTToC2gJJiF3+9Z1scA0aanbq5e/JcOi7UxOjeABEYoXEZeyzR2hBkCQCRllDa5WnyePzEs/TYbDMbvltuVwqnE5CWngBGFSMjrFN/pksRtnY7U64F6LlDGE5RP6eup0Oh78relyeN/pWVpAfonW0eus/LLJTEsZEhrGcd+0tpSg/wBtyNpF1c0Nl0CvZRZ55+UzHhbDYjCmoEQl5NFoMMn4URoAopbhscs5eMkyH3iPkpH4+VqyLNBrQ3b5f38lqZaMCanUq/b+1adCUyqP9ncPvHd3a2kSsu+N2sht9lKizzGigufmaA2DQOIV2ABqBslAAAlIyA4zv0s/NPFOrGqnO6WVBA0yB2tw3d/it3sCQ4Yag5T/ADpaugxermIbv9w803iF4ZG5ejXesHUMN+7gd48DIt6CsipLCErCErCErCErCErCFFea2BS2saDiTkB4mBYQqZRxMnUniTmT52ELxardjVvlevqodvEkkkgZaTGtpuJTQhQ2NFKhtK67+ioRFMVphBxo5xdT9nXSu/ZZXdUM1NQuIA+yPZJ5QACBvz8YznzuLEDopc5a6RlhDADvP1C6Lh1YRd5fM8TgbTlkPAWZ67Tqd3qFpmENDQNvohr8rK6hMusIDZezmAGG4EzGcgwOBl2EQ5pLtWXsnCQCe1Su7XUDuRNa7AKqgR2lA8DiPops019SXHYfZK4gANG0e6deaBgMASVzgbx7w8RpzAsjHiuidfz5uSxHWqNXz5vRa0AULESmEnvET8LMl9HU11TUSM0NXLgla54cLApABDiVDZb9QCdIMDhpZYphTNdIX3Z08lWzWnEGkXXPmqzplt69UkJSnhVsyQZAJ1Iy03xuk29H6KzUjE0YTR2qayLbLWqO/wALjzubwYOjOfMv1jRFLEcdRGw2IyNRQ+ZPfajNiLsTMybeiiWhh2no9qlK2rTZw3d+d1NFoPUD7K10dVcq8d6vtk7ZJhGYKCYY8t/np42rJxmmeraDXbQ6PPKu7PzVZM4cBDMZtDQ2FRWu2mdBtyqvUtg3qmqAUzlvO8niedsLi2Al9SQqyWxaLBfSJbyV/sy8AoSRmXc/tED9kC2EnMEiNdVvz4VrJfGmGxUdQhR1fB6ZTT2etQEfqzHcVzJm0AycbS0iNRrxofPzrqVm2ehubYqd6uMlaZgAwam4cQo95t06A8SCtmWycRt3Du99g8TuzXZnmDWg9lbOSkrdW2E9Y8z2gYdgsyZHZjQi0uJLx4zhpjUN2q/jtqm42KNzJ1U1ask2ttX88tJ6cBRjLKcQJGSqREg54tMoXO0iFgrqVrnb39uajxMTZ1XWBwrWlL1yzypTVnWupFV78HU4WHIjOCMwecGLWkr0bNQaKimOkGjYlVt/vFOvTK1QpGYIO46GJ/kjkbaOQwB8F4fDsQqaZxtzjQXWGvFcXR8IfrKRnDn2l/RO8jmJtez8kHQKxx3p7D3xI79KGNF2upAB4E2ru16lJf8ApZUakKNAMigZsB+ccnMnL2ASTkM+Y0tgI2GSzI5fWvHJbWRiTD2dsdyyxuT4lxU2C4gN0nkFmZytL61miaG/zWryWly77rDz3DeVruvEUyFHVhsJMjsjCQZG4DfOkWp9A1cCb5+Prq2q402aNcgPlN34Wu6P0oOE6j1G4/zvBtUTbq3CgTT7LY7NqwxU6NmO8DMeIE/qnjb02E/TY1+0A81lyrS3aErCErCErCErCErCFU7Qq4njcn7xHyU/tHhYQq3at66qhVqxJSm7AcSqkgZ8TlYSOyKxPRy4Cmilu22sKCRiOZYkZAzMAnL4VuIiJHJWagxmsNrK32DSU1H61TTqYn6tWjNS0lhBIJzwwCYA4NbJYlJx23hiotXj8v8A2Wqlp+CwNAeHWFaVsTquBccthRt/uIDKT7IV3J4YcI+DG1VDiOAI11A519lcQ5wGhqhqWwCyMWBVqg5Sn2R3rr3ybdunNFwDbgeO3n5Jz6qoNTmlR2eHNKQAYdiODLCMvgXI8LK6I5odTcO43B8FwZ2pFSrAbJHKzHXP2FL9e3agBd0pMKDMqgsGWT7glmGe4FcMbg6cbSP1sQdaAcr8cvWvEFR3TVRbL57WRd4RGBCqagORgdkjQ9poUjkDaO0uae0aefIXTjZiqoBQrQUFNWpNPVy0lgN3aABykiTJUTnBNreXmocCIIukdIZ2t4V/B2ZKHPS0OYhaINzX8UNb+HevPekfRVldmppgJM9XBHfAbP5W9VwbpSyO0MLrfMjX5tCzZa+VboRgTsdXVvFPFUlC5sMo01EW1n1LXN7NKKM+M03Vxs2vWokFD+rJg92WXwtCjOBFABwr+LfLKDGhwI5pE50v53+XWu2N0jcqEOFSoCmQSchrqNdbVUXDw5g0gK6+Kq5uXbCiudBLi0kkVoLV15371b3gmt1aNUaC4OWERCs3Cd0Rztn5jDW6dgpUlijoDXOoD2SLiudq7iMwdSsl2oEhHhSBAj2SB9nhl7u7mM7dswNrtShvxOI67KkfPlf7IGpt5E6zME44UDeSiZecnutLZgrWgkjJcmZmIujQUtc95Q1GuRDkyQcTHjPtfskwN0DharnZXQdZWMrH6wFpRW10GFmnCQPaBjLvG61zhjgRdU8cERQM934Xm+07/WxHtPgJ1yxZDUCNY5TlbQaTqjq6UpsvXaNXMFaGWgyvUkFvb1X7NNh1576K/wBiXS7sA4XrCdS5xec5HytkMclo8QE6ZPeu5SddBi6DwB3LQNd1KwoAHAD5C3ncVr4T6PW1lZkPaCErhsXEvXEa1Kap901UBb9Y+iqd9m4s1R3VjYSeOibd3mSrH6jRFeHn6p1/2QXqI1LCox4cREirCsSsAwUAUjFnmctM0hTIYwtfe1abLi/Hdz3PtnGkmorUU/PcrbYidWQpkYOznrh3AneV1neAxEjO0SZPWXGvz/PgaDcoUSLai0SmRIMEGQeYOVvRcP8A/SwxsaBysqSG/TbXj5q8u9YOoYb93A7x4GRaYu1JYQlYQlYQlYQob3WwKW1O4cScgPOwhUyiBxOpPEnMnxMmwhDbVuPX0npFmQOMJKxMHUDECMxl425c3SFE7Bi9VEDwAabclhrz0AvlMlrptWsOCVxiHmMh4JbupVa/DpVwoWDy8l2um0aa4a1A1l1L08LxEQVCNTcNqZCSMozt3owXfcFTxMIjMOlCPiR5g+d0CnS1uvSnUAOBS2F5RyMSkYhUVc1KBoAnJeBmC7BoEaLotApStfClDuqpBMWXkjFc4iJp6OjSo0aV0qgkXJAGWR3Uvh0rLeyEJ1jGQe/CUm0iF0ZlsqfOSpImJzWsnlbmDRVg6QulVmbCqMMjJIQmMWQAyJAO7MEzaW3o7D0iHNGja/upESbLpVhhvcYtTpNoAKfs0NTfOufC17ajfy/tV2z3LCj5sPxW6f0fgtyaFVHFZhuY+eXgnhKYr02gFglSGYlm1pj2mJOhO/fatmsIo0gBT5XHI3VuZpEAltRqOdKhWX5TjOD3R7fP9DxGvIgb5GYjYIdKoF/l1dwcYDG1JzRl4qq6lTlwI1BGYI5gwfC0NuAvaahSP06ChGvAqqUqqrMvtAjI8HAOgOfcQROVrGTwYsdVtlCm8WtUGxWU25sS7zKMUfco7U+EzHMmBytt5BkxCFNLuWffiGkTRtuX49VRi7YSQyw0ZRBEZSRnJM68Mu828F8Qmr20POyejuhAjqX6TaCpIINdlL5ba38q+8rDYlMMNxynlBzi04ODuKchnSFHZK12dtuIJywqxz3Hsj4E2Z+mD4g71CjyRuBrI5X9lTbY28akhQW7vjP8LTm9RDFDfh7qfKyAh3dZVl168uGPqcp04awALQI0yQ51aU1be86+QVjH+k6oNYDXXlfgKWG252rWXbaTovaUQBmc49JjxtnZ2YhmxCrpaRdEiDqznq3q5udGpVRMZSMIKLiMYRoScPacZA8DHeY8lEcR2UmLQ4UvGLaOBFnVAqHaxnlXLWdaA2xsv2RhUsTICtnGhPaAAEHjqRa8bGitoQKmvzNQpGLDc4h0TRbQ3INK5gdmpud3FUQotdnlZwk5p8SvHw/6y4obGbQ/OHzxzliI2YbfMZH3+fjS3PaCOF7UK2pH2d8cWMhQBnLSNDbGYjgpixOyFPlMSfLgh+Y1fPPII/bG0FvCikW6umpBCU83y0lVBwryg6DSItxLdG4UvfN3ilZ0kmGROsDQRQjtDs3ta4uNR8CpPrm8qaQWgKiKSQ0in7jKAVJMQG4DuFosz0YEV3ZaRXM+Kfk8bgNgRHRI1HN0dFtCdKpobgUFBfXXambQ2i7urtUWkRIK9W0EGDhapLLkQCGjLPI5iywui4hCgB70rOkbXNe0s0qixDqEGudNeynitB0T2st4ollIbA5QkGQSADIYEhhDDME5yN1rNkLqmhmxWUhpmDVwIqSRXZ376rRbNq4XK7nzH3gM/NR+yeNu1NVrYQlYQlYQlYQqraFXE8bk+JHyB/aPCwhD2EJWEJWEJWEKK9XZKilKiLUU6q6hh5HKwhUF86DXJx2aRpf4TFQOYQzTnnhs8yPEYKNNvm1MRJaFENXNvt18ws9ffo6rL/2e+Yh9m8JM/wCYhBH4bTYWKxmbD8+eyiPwqXdcCnBZ+8dG9pXcyKGNd/UuHXwUw4PIKbWcDF5d1njR8R4XHKnmosXCA4bfP8oMdJ3pMOtVqTAFYqKVKzBzDb4XS0mI+UimjIjctZFrjO/91WxcAi9WXaB0a5gWrQ2rt9FYUen9JRhUzHrOpJMSSc552RuHwXfZf5vooDsFmCak/O5PHT8HTAO9pPkP42X9Eg6hz9vdJ+hogzJ5e/soLx0uFQgmqVIn+rWJB1EyTw8rcOwQkgtdSh1DMbNamS0n1LYjXwg/SbQaRPZdqcKUqRsO29rGP+kyjIMPwGTzJnM84tJbh725f/EqN+jHG5HiPJC3jbysMx+GfPNRFuxLP1t5V9gnmSDm5Hy9yhW2qSDOffv7wPl6WKua4Q3MdfXS3eRl6qczDawzFDmihFq9q+wax5IF6qnPJs5jQHllpbr6CG93WC5pTMgUzpQHxz45J8RYohdRk2tchWtKVqRXuy3K82RXu75EFTvEiR+IG0aPIkirSVUTTJhl7H5uor6rdKCpJrGG7IUqGLGPZVVgsdch8LUE1LRm5FRpeYc59HMyvWpoBtJNaIG57QFBiapogqZRajHFxBw0w+JhI3mCN5ztAbhMxFcest7K/mY0t1cP6PScXN7VqAOqRQE6NjSo3HfQQX7pgWYFEprnONS27TsgEHLLtYTGW+LW8vhEZg7FON/SvjRQWSbYjh1+kW1FRatK3oTlupUVuhaXSGrUJwAO51gS3ICC2Q3CB6m1hDg9W0dc9odruM91z5LqLhMExCIDXaFTo1zpqrQC+2/gp6dwv1bIUrxHDqQoP61RIPgbcPmJZv3Ra8B+CnoeFuH2w+8k+4Rl16DXpjP5OEP/AJlVRxOYplspPC0MzUix5c1riTy8SrF8rNRYbIby0BtaUArc6zSp3K5uvQS8xDVqNMcFxuPI4BrNuXYq0fZD5lMjBWm73eAR9P6PlMdZeGJy9imi6H9PHlaM/EopyAHcpLMJgNzJPf7Iz+gFzK4Ki1KgOuKoRPf1eG0d81FeKE2UmHJQIbtJrb96t9kbBu91kXekKQOoUtHfhJieetowABqprojnNDCbDLvViw4GDqDwIMg+dlXCubtWxqG0nUcCMiPAyLCFLYQlYQuHlYQqtdnP9pSd5zzJ1PibCF36vfivrYQl9XvxX1sIS+r34r62EJfV78V9bCEvq9+K+thCX1e/FfWwhL6vfivrYQl9XvxX1sITfqtpnsTETGccJ4WEV1KOpsTFOJaRnWVme+RZQaZIQlbohQf27tdW76Sn4rZ1sxGZ9ryO8pKBC1OgN0Ot1uvgkfACzoxCbGUV/wDU73SaDdiGqfRnciZ/JqQ7mqD0DAWeGLTo/eu5+6Qw2HUhm+ie5bqcd1Wr82NnRjk+P3ng32XPUQ9iGq/Q/dTo9VeYqf6lNnW9IZ4ZuB/lHpRcmXhnUhan0L0TpeKw7yh9RTEW7PSGZP3NYd9DXmHJPpoaH/8AotDBkvrDkUBy4SCLcPx+ZI7IaDwJ8z5ldMloGkOsaS3ZWnjQ05Iqh9DyTiq3yu5iDhYII3gQhYLpkDuzm0B8/He4uJue7lS9N3NcNk4DRQNHzXxVndPoquVPPqVY8XqVD6Yo9LH18xSgdTgAPECqd6pmxW916GXemZS7XZTx6sT+IibMRI8WJ97ieJJXYaBkFZps1wIBQDgJs0lXfq9+K+thCX1e/FfWwhL6vfivrYQl9XvxX1sIS+r34r62EJfV78V9bCEvq9+K+thCJuF2ZMUkEGDA46E58sPlYQi7CErCF//Z"/>
          <p:cNvSpPr>
            <a:spLocks noChangeAspect="1" noChangeArrowheads="1"/>
          </p:cNvSpPr>
          <p:nvPr/>
        </p:nvSpPr>
        <p:spPr bwMode="auto">
          <a:xfrm>
            <a:off x="307975" y="-1638300"/>
            <a:ext cx="509587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6" name="AutoShape 6" descr="data:image/jpeg;base64,/9j/4AAQSkZJRgABAQAAAQABAAD/2wCEAAkGBxQTEhUTExMVFBQXFRgYGRcXGR4gHBohGhcYHRoaGxoaHCggGholHRgXITEhJSkrLi4uFx8zODMsNygtLisBCgoKDg0OGxAQGy8mICQsLC01LDIsLDUsNCwsLCwsLywsLCwsLSwsLywsLCwsLCw0NCwsLCwsLCwsLCwsLCwsLP/AABEIAMABBgMBEQACEQEDEQH/xAAbAAABBQEBAAAAAAAAAAAAAAAEAAIDBQYBB//EAE8QAAIBAQUEBwQFCAgDBwUAAAECEQMABBIhMQVBUWEGEyJxgZGhMkKxwQcVUnKSFCNigqKy0fAWM0NTc4PS05PC8TREVGOz4eIXJJSjw//EABsBAAEFAQEAAAAAAAAAAAAAAAABAwQFBgIH/8QAQhEAAQIEAgYJAwAIBgEFAAAAAQACAwQRIQUxEkFRYXGRBhMigaGxwdHwFDLhFSNCQ1KCkvEWM1NicqIkNESywtL/2gAMAwEAAhEDEQA/APcbCErCELX2lRQw9amp4M6j4mwhQrtmifYZqg406buv4kUj1sJSCM0/6yG5Kp/y2H7wAHjFhImU9pFgGWhVZSJBBpfOoLCUgtNCni+VDpd6g+81MDxwuT6WEiat4rnNaNMD9KqQf2abCPGwlIomm8XiQOqpCd4qOR4/mgB5zyNhFE5Kl4306I5iqx9OqHxsJFylXrNIw0pBgjEZHkDEjPPjYS0TytfXHSHLAxjx6wT3wLCRMBrmIq0c94pOR5irFhKQQndVeP72j/wW/wB6wkXHWsNatP8A4Lf7mVhKBVPFCqdawH3KYHniZvlYSLgu9T+/P4U/hYQmfk9Ux+dcSc8qcjmOyR/1sIXGulTQXmsTzWkB59TYS0Sa6VAR/wDcVTPFafyo6eIsIpZPW71h/bgn9KmI8lYGfHwsJCkaV43VaXjRb/esITW/KBmWpEcqbyeUBzHfnHCwlonNUvA0p0W/zGX/APkbCRI3qqol6SwPs1J/fVc/TnYQBVNp7Qc63WsveaJ8ezWOVhKRRKrtdVEslYRAIWk7kTypK3npYQBVPG1ae/Gv36br+8omwkXF2xdzkK9En/EX+NhCNVgRIMg7xYQu2EJWEJWEJtRwoJJAAEknQAakncLCFVUlW8sWqAGmvsUmgkzpUqKdJHsqdBmcyAgloQKolRhqqiJhQISYUBZnITGupsmtdgDqyddVLVFOmesZgg0JLELmd4nDiJ3xNiwukGk/si/n79y6oc1CSYQCAAQQ06kjBII3Q0GdLF6oq3Rpr+b9fBSVq6pGJlWSFGIgSToBOpPCy1XIaTkmUEYFgQMMyCWJJnUFSsKBugnwsiU6NBTPh8r4KQppBjPhZUlUqzkCQpbkIn9ogethAFUiFBnIE5czysIvRNZWGIg4iYhTAA8QpOfObCLKQWEi5UYAZmB3x62EoB1JtKcwQInLtEkjiZGR87CCnkTrYSKKg/tCWMH3ljXcDABHdNhKQuCA0ZAkZDFrp7unlZEuYXVDCJJYxBwgBddYJn1NhFl164BIHaYCcIIn1IsqQBcp0AHZ97AAiF3aZgYj4kiwitqJ9YtHZAJ4MYHmAfhYQKa11kBiQDGk7rCK0TC4UwXzbQEj03mwjMZKRjGf8+lhIkpkfxHyNhCZhJWGyJ+yT6HdYSpyJH8d577CRKosiPmR6iwlBomioPZYriI9mZy8czYRTWMkK+zKeKQgScy1NijE88EYh3mwiyZUapROIs1Wlv7IxpzAQDGmmUYhmc9AJEfTqBgGUhlIBBBkEHQgjUWEJ1hCorztCnUqlalRKdKm3suwVqrKQZhoPVKfxEfZHbEIyneqYV2p1VqEy2TY9BoFSSQI0GdkyXddIgHgjLq5ZFJ1IE9kr+y2a9xsDJI4UcR+fFKpSJZSHZQJlRhhstGlScuRFhAIAIp+PneugNiJlcEZDCcU8cWKI5R42VJam9RtDPBRpXMMRlnwzzNkS3ArXNEWVcod6BYnE3ZkFQuJSO9g/a7oFkoug6mSmqVAoJYgAZkkwB3myrkCuSieHUMhQ71YjEPCD87IuhY0KnFlXKgxI7QG7SHMBiIn7QBz7jZF1cDipKsx2QCeZgegNlSClbpw0z1sJE2mkDUnmY+QFhKSnGwkTaRJEkYTwmbCU01J9hImKWkyABuM5nwjLzsJbJ9hIh6NRVOA1MT6wxXFHcoGXhZNy6IJGlSylqho7JAPEiR5Aj42VIKVunDnrYSLthCjqFpEBSN5LEEdwwmfMWEoopLCRR0aZAzZmz1aPLsgZWEpNUqNFVEKoUEyQABnxy32EEk5rlWuFIBnPfBgd50HjYQBVR1n6sF+0wnMSoCjeZYjLxsmSUDSNFNSqBgGUgg6EGR5iypCCDQoCpd2osXpDEhMvSHE6vTzgE6suh1ENOISI27V1dQ6GVOh9CCDmCDIIOYIiwhS2EKKtdkfJ0VvvAH42EIf6ou/9xS/Av8ACwhR1Ni0SwaHDLMFalQETr7LCwlqaUUg2cB7NSsv+Yzf+pi8tLCRca4OZBvFUg5QVpR/6VhCZQuNSmoSk9JVGg6nLyR1E9w8LIBTJdOcXGrjUqQLeB71J/1WTw9p/Pdzsq5TetvH91R/4zf7NhCcK1ffSp+FUn40xYQuNeao1pIO+p/8LCExtpECTSOWpx0475LjLvAsIQ77dWDCiYy/OUT6daJ87CVD0+lFNRDwWGv527j0N4MedgApHObWy5W6W3aIcpByhq12g/8A77dBjjkFwYrW5kDvUadMboohWQAaBatA+QWtNuhBiamnkkdMQ8y4cwm1umtGOxBP6T0wPMObBgxR+yeRXImpet4g5j3C4OnV1Jwfn1bTKhUYDLc4Qoe+SPhZOrfkRT5vTZn5YX6xvMHyuiKPSu7gQWrNzaiwPogHpbnRpao5j3XDsSlc9Knc72SqdNbmutSoP8it/t2cECIRUBI3EpVx0Q8VUVHp5cmAIqMJ+2jJ59YFw+MWTqYn8J5FPiZgk0028wn1eltMgdSKdRpAhrxRUc4Ku0nlHjbhzXDUnob4btfKh9UTUvvXiBTq4ZzCtQIbQwfzhPlBtybrtp0dSMFarEJRwwI7br4eyWnxiyrlRUmvWGHp0HJnMOyiOGHA+79LPlpZEpIrb55Lt3WsoCrSoqv+K5jwNIT3SLKgmtypStc+9SXnhZvTEvxsJFFRu15UQbxTfPVqOfd2agEWEpNdVFI12rEQ1WmQdR1WXkXPrNhIuLcHAwiu6jTsrTEd3YgWEJtDZjIIF5rxz6s+rUybCUmqS7JXFjL1C5EF5UEjgcKgelhFTSimuWzkpM7JimoQWxOzSQImGYgGMiQBMDgIEiLsISsIVVtjpHd7sQtWoQ5EhFVnaCSAYQEgSCJMDI8LOw4MSJ9gr82pqLHhQRWI4Diqur0zWCUoueb9kHuwB28wLR5gvhWDanYC33UOHisq8kB1hrpQczT86kDeumdQZhaa8sLP81+Fu4MtOxf3bQN7/Zqiv6QSlaMqe6nmUBT6ZXqrIRNN6oF8sbvn4W7mJZ8sA+YjMaODj6hDcY620JlTsqSfAU8UFetv7T3K8ffpf8tKfWbEGNhTvunByA80RY8//AR/ISqW+7W2iT2nqJ3VKg+DAelrqWgYdEvDfpjj6i3coEWditb+te4Gv+1v/WmlTfWihS/Xj36YqHizMT5tNno0jLPFGmnL2UNs52wXRn04n3CJu91Wr7fV0zzp5+eKD5WgTbxIw9JsMxBxb/8Alcwi6YjECIRrzcRTfmRz71NX6PU6Ykmo33FQDzg2y0Tpe/SpCgNadjq+lPNaqT6PiOB1kUEbRpV8SR4VVYyUV/s3MfpgfBLOjpRMnJjOR91ajoXBdlGdyC4t/oA50n8ah+QsO6Rz5HZ0B/L+Uo6CQv8AVPJqNpX67/3Pm5/haFEx/FTk8Dg38rr/AATLNzc4/NyOoXiifZopPDU+gkm0CJjeKHOMe4BIeisnDzaT3n3Xau1EQxgQWj/XYhEzjO5qVC6MyRuIY5KD+kOXZC+Vm3CYce3Ed/UfdTWdH5Vv7scggqnSKqIhtOQz7wBHpZfpg7MnmVPZg8sP2Qh/6QVSZYgwZGQPys82FoDsOI7yu3YLKEEaAuihtlH9tFbuLD0Bi0+HiuIQBRkTmGn0VFF6HyLnVa2nD3zXfyylupL+Jv42c/T+Jj95/wBW+ya/wbI69LmmG+JoKSTwxN/qspx/Eqf5n/Vvsuh0Pw0Zh39SSUBUP/Z0b8c/vWa/xBOsHaiV4tafRdROjeHNvccDRW9C4lRJq1ruBn+br1F9A0Hxs9L41iMydGBBY/8AkoOYIVROw5CU/fvB2VB8CCgqfS2qLylCltCoq54mqmmw5BS9OS3jxtr3yUdki6NEhViAV0WB3K5d7qngzkwe3bQJ0QTSo/3EClhwpXWr+t0wvNEwzKwnVqBMjkUqL8LZOHjTHWfDIP8AyHkWjzWnh4ZHit04URjh3jxBcjbp08Y5MlA8+sdPQ02+Nnhi8vSpDh3exK4iYfOsI/V13hw9aeisU6bUvept+o6EftMp9LcjGZYml/6SgSUwf2D4e6sLl0ou1QhceAnTGIHdi9mZyiZNpcGdgRjosdfZkfGi4iS8SHdzSFc2lJlKwhKwhKwhKwhR3isqKzuQqqpZmOgAEknkBYQvG+j+1Wvt6vN6bIO+FAfdRMlHLLM8ybTukTRIYaGZOzPE/AFnpj/ycQhwwKiitk2xROIFsQDEZD+GtvMWum4bg8E1+bVtImCQ4jA3QsuflVGOyrZcB/G1lCxqfhihI+cFWR+icGK/Sdmd6G+uVRYUGeLRPoItFm4sxOO0ozu4ZK3kOj8GVvDAHzfUqovO0CTiBM8AY+edkZBAFFfslwBSisaO2wVw1Fxc99u5V8eTidZAdTdqKpsS6PwJ1tH89ako3yidSwP3Ra8/xLOAXhtPeVlovQNmlVkQ0T/yyh9pj4CyHpNO/wCm3mVwOgY/1D4Lg2ui+zjI4GIPflPlFqufnIk6O3DaDtFaq7wzowZI1EUnj899yrHRqpJVY5Whgthi5Woa5sIXKQ6N1G1Fl+tYLBIcThM1qW7dFiDBgDjIg+s+llfNPpXRPI+yjPxyAcnDmFc3PYCLBLExaBEmYjraKhxcU0haiH23slSCwkknfHlkBZyBGewhpsnZCe0rDUspV2aJMDCePH52tGxzS5V62YNLri3TPOZ8YsGJsS9ap1uwyyOfAE/DTxtwYibdGRlDZp4edmXRwmHTIGtGUtmiROnERl6zZh0c0so7po6la3bZVKNc/XyNoxjxCVAjTkUCtCjZWmsAHvjM+QtZyGGOmH6WkDuqFlcTxgtBBaRzWe2xtimsrmWOijM+VvS8Lw6JCoCQsbEhxJr9a1pDQfuOXNYyr0YvF4fGlPAN2PKfASfS2hi4xKybQIjxvv8AK+Ct5WYhtYWXcdWiK8ySKeKvtm7F2jRAVWAUe7ikfhIj0tnJvFejk67SjFrjlUi6kEzcNv6tjxetQL95BqeBsrijd65/raFJuYlT6CPS1BM4fgT7wIxZwNR41809Bx3FYJpRzv8Ak32op6ex0J/q3XuII+RtQx5SEwnRmWkbwR5Eq9g9J5pzRpQDXYPO4AT62xlUTiYcZI0378+61U+I0GjXB3AH2VtL4pGjWMIjjRT7F6SPdqirjepdwYZWzwjTEm8YcjhEiAQBJFrvD8SihwZHNj4d66mpAOhmI0UdsC9QRgQCCCCJBGh5i2kVEu2EJWEJWELEfShtBuoF0pZ1K2bRuQHfwxERzAcWsMOY0xesf9rb9+pV2JTbZeFQn7rd2v271lOjWyDQpYC2RMkELGvHP42rsexGWj3it0iMqnLuaQFVwoszEmS+XIbYCrQbgf8AMVG+wV5Uu1JR2lSe4W85jzBiP/Vig3VW0kxNBvbe4niqDaV4STgkQIMSF8vZJ52fgsfTtelfdXsvDfm9UVapOmdp7W0zVowAIMI4nPfZ6rU8NHWuNUYb7ADSuqMKdTepwshDFyQxF0wx32aOiEy7RVjs+5FzEzxNo0WKGqJGjhgV4916hcSo1VuAIAtKw2QZiB/WRQzdr9gshieOxIUQM0KN/iINB3AElYTpF00vcleq/J++SfA6W9Wwjorh8tC7Di/fb2WcIZNxOte/S3CoHeK18Qqi69LLyDnULd9rx+EyxbTRHIJqLh0BxJaNHgT7rU7H6XgkCq2HnnakmsFY5p0Iflzsq2YkIsEgwn6XAm269L8Lb1r9n7QouDhKnFqRGffbznF+js7p6QblqVzh2Nw4ADIukKbVytstHbEG8Mo+E+ts86DNQRouYVrIGOQHN7LgkuxxwFo7o7xmCpoxAOycnLsgCY38z/I8LcGYJzSfWg61yrs8gTBPIa+psNi1NEomm7V0bOPGPG3Wm45DwXBnoYzITfyRQ2E1AGiYnOOMWcEOM7Jh5Jt2JQg3SrbbqRFGmE/tSeRz+Nn24fNxDVsOirY+MyRFHEKK+rQcduDz0/6W0eGQ8clyNG42G6zE7HwqLUtqDu9lWttFaPs3hSPs1DPkwz85toomDtxBv/lS+i7+Jpp4ZKtgTsaWdWXcSP8Aj8HKifSvyV8vziNxAJU/rRbMz/RaPKGsJwcNhse85eIWskOk7Q2swwCmwiv9NdI76AgaynNcbwua1QV8Z9bZ2J1cN2hEbQ93otTLz8pMN0mjwQle+1hkXPgf4WVsKEbgKa2BBdcBBV787GDMcco7tZ9LPMhNaKhPsgsZkpbmMxbmIbLmKbL0HoXtHCBdnOQBNE/ojWn3rqB9nIDsE20eDz/Xw+rce03xG30P5WWm4Wg+oyK1lrlRUrCErCFhtpbIvTVqlVqOMsxgo6QEGSDtspHZgkfaLWSIYjmaDTQKjnMPjRo5i2IyArq5Uud6CvN2rAdq7VJBmDTLjL/DxZ2po2EuiV7SflnTEuamGaf7S2vmhb41M/1mKmf01K+jgG1ScCm4f2EHvVtAx/q/vhPH8poq8bPouSErU2I1AYEjvG6zP0s6Do9U48BXyVuOkEuxjXxDoh2RNgabK59yifYvCpTHefkLPtkp4/uX8kn+KcPH7wc1F9VoIDV6cn+dLOHD5+v+Q6/Bds6TSjw5zCSG3NjYclKNjUz/AGqG3X6MxIfuTzHuox6Y4eM3eB9lIuxV/vB5GzbsPnxnD8Qk/wAXyLsneaKu2zKeIgyYHtR2TyGc+lokWVnGipalPSOA8Asd7olNjqPYgd2Vq98SKLPBUhmJMiDOqJpB1IGHEp1MjLwPyszb7gaEJuKYMVpBKjv+yqdUQ4BHA20uG9JpmW7OjULLTWCM0+thRNFyyt/6CUSSUOE98j1tusP6WgtDHMIHBVkeJOscS94fvJvzVXU6JlNYI4g20EPF4cUVB5qCZ9xOjS/zYlR2WAAytPAqfmLdCbbFFjUFcxo0SHEMOK2hGYIv3gqenfq1M+0WHAn+NmvpIDm6NOd/E3XETQjOLqBpOwADkKAK5uG3g2RMG1VNYLCcLNHJMaUxBu1xIUlbbdOkD2yZM5sT5YjkOQytCg9G4bvuapTp+dj00bWpkB5AVO83Kqbx02j2ULd1rNnRaV1gBPtZNuHaiUXLv0qqO0dWQPG3TcDlWNro0O+noSuZuXfDH+eHW1VpwuAtLc75iGhHfaknsMbm1QIE45h0XXTqtRScIYYonDImOMaxZiTiGG7RcnZqXe+H1oadEmlaWrsrlVUW09i9ZNtPLz7AFFgzDoOYVTRuVSg5wFWOpVgCY48RpaV10vFb1VabgbqyjR3TbOuih1K00qGlaZVyrTUtNsvpEvs1EwNz08D/ABtksY6MxI4LoEQ8KlPSU79KbsDhtAvyV1VHWDsv4W87mZCPKPpFZ3ra4fisrHHZoqW97LqH30Xm2foDNpMvBjRPshuPAepsrWJjkjLjtvHCqgTZbMsqw8ZU+TrZ18vMQ7vhO5V8l0OkEiXaPWCvEEcwaIrZuz2gFhB0klT49nK0KKXE9kE9xTkefgi2kOfurYOB2VqKtVYdTvUjRonMZwRvBIOtlkmTEOYbFa0im5Us7Ms6rTBtXursqtzsXaQvFIVAIPsus+yw9peY3g7wQd9t8DUVUOFEbEYHtyKOsqcSsISsIQ2076tCjUrP7FOmzt3KpJ+FilckLy26bXvV4prVvN6dFYBoSEpiROEwMR7mJnLflZcVm4GHv6rQLjx9FQw4k5PxHMguoAaWztvUNe45glFcFQApCDDB7IGQnU6SN2dqvDp+SLi8gAkpuelpzq9AONtdyXV5i2rLmq+vsxAwU1WRiYChmQAbzE5wAeU20UTFpeHCLgfFVMvKzcR1OrqBmaA8KmlqlF7U2RSQZNVneJ17iyn+HxtkWdLMQMUlhGjqBAPsfFbOT6NwXwwIg7W0W/CrLtscVZ6q8VKRzjrExZg78BUDf/Izs2dM5mE4CPCY4bRUeZKJro1ChtJZU/NtFCble6ZI/KKRIOjSJ4ERimf50trYGJysywPawUO/0osZHhwYbiIkFwprFCK8bIqjXvyDNaLDj1hHxQWSJ9G/7mnw/CjVla9hzh3fkrtTbN7USaVIqNSKogd5MRaDFlsLaC5zXcgf/spss0x3iHDiuqchom/CiV625faet3B7nGfPXS1XDmuj8Q0q4cWf3V9D6OT8RukyLVBt0vvI1ux7sa/DFaS39Aan/wDU+yc/wtipH3Hm33Ua9KbwZH5OxPeP42kwpjBoQ/zv+jvZcTPRKcikaLdGgFe1Wp23OvZko229eD/3ar4An4DK00YphDf/AHA/pd7KCeiU0zMeXuhau2KuIqaFWQYORMTziLSW4nhehp9e2nfXlSvglZ0bma0DTyQtfalQGDTqD9VvkLdfpSQc0GFFYeJLbf0k/M1NhdGZgGkRjhbU2t9n3D5qQzX5z7lT8DfIWkmew6I0tMdtP+dDzqCiFg85BcHCEbbW1HIgg94XaW0iDnSxfeUz8LOibkiKNjtH849SmIuETLiey4cBblSgVzcNvUPfo4fA/O0SLFhGzJhh/mb7qsj4LPi4Dj3FXt32vdYlQx+5TZv3VNqePMOaadczve0eqjw8GnX5wn+njRTf0gVTH5PXI9382wLHhhdR6E2pYsWHEPbmYYG4l3OgNFbwsCishgiGdLWDQAb66RryC7+X3jMpcqzTn2qlIRPCXmOVllHYbpWmancx3qAm5yTjaIETQaANVfGgzVbtTa15p9o0VVeGIEnuIOXlbTysCHFIMMmm9o89K3IqohS0o8FjnEvrY5AcQW1PGoVAnS2o59lVziSTx5AzazfKaDNICu6tzTZZTRg8Nti7271dXe7vWAwV6JJ93QjwaPSbZ2bxeblLulHU2h1fJqmS+HSBdoujaJ3ttzrRKrdL3RyxELMZDjAHv6WoXdKYcV+l1Q0thJPhQUK0kLozKRIdOsqNoaA47ib1HFdu5q+9VqD7qxHni9bNxOlEwfths8fddt6GYfrLjy9lf9G0uzsKd5vF4puWhXxqEeTkrSko2YXWDlBBYKJUpjZmLODQ7ZQU7s+SizHRiXgXDajifH3W5p9B7qNeuP8AmsP3SLTfqYm7kPZR3YdLP+5taWuSbbLlT0uiF0XSm5761U/vVDFuTGiHWhuHSg/dt5D1Vns/ZtKgCKSBATJiZJAiSTmTAGdmySTUqVDhsht0WAAbAKIuyLtKwhKwhef/AE27T6rZzUlMNXYJlrhHaY92Sqfv2scLg9ZHvk0E8hbxomoz9BvFZSlWP5KgRC5GAqACRkQcZjhGQ5E8IyfSWPDiz5AcKCtTXbq9/ZcdGJJ1HRIlgSdyJXbFbQqV+9Kj/wBx42zP00PMHldasysIi7kPX2lWBxBqcAMsKpEyRiM4uKx4GzohQyKGu255al1Bk4ZuAqu8X6faJUjUDL03+E2ksg0yCsGQGtGxQ3W8FZOMgkkxIy5ZQZ+du3sBtRdmCCLqxTa7cmI07MEdzWZEIt+0kcCoUbDYEQUcwHuRC9JqmYwJA97z1AHdpx3RZDAd/qO4VPuon6Hlx+wOQTam2qmRkTugSfDQD+ZsnVVsSeakMwuXZcNHJDUqD1Dm5+7oByB1A5WVz2sFgpJHVN7KtaOwkEYnKToCFE9xwwfjZuG+PHNITNLn7qrmcZZLjtmidQ2bRxkipoApkAydeWQnzJ4WnnCsSLLw/NUz+lkvX7s9atKL0UyhMuYP70RaviYTPa2lN/puXi306oC/FavWQuYfIsCoHYQGGYayD7M7uNmzBfLOaHbPUqyw+ZBGlUX3j+4WZr3CGYOdApGUDMkbsycuJ1tObGq0Fu9aFkQeSjo3ErovZ3ZZ+RmR4zbp0YHXf582LsOoFNRplzAwFRqQSZ5QBppPlxtw5wbe9U2+NqKtKdynWO86+h+YtFMX58CYfGe7JGUKZX3sXIiPIgz5k9++zLnB2qijxBEcM1Z3a9pGFQqk+6wifiG3WaaxodpRakbvgVZMwZinYohNoO6zCh/0QQ3lvHlGmltng5w5xADqHeKLE4lDnge2KDasneaNa81DTMUQNQfa7wBke+bbtszLysHrAD84KA2HDgEaJ6wnWDbhU0Nd1EYnQGiAD1jSNYYZ84G/+ZFstH6ciFEIhNLhv91ooMlPzLav0W2tQfOamodGaOgqE8RiAPiGGXnYPTgOHahkciEzEwCfzBae4+6tqezSEwpXZdCAxESCCBDAiJA0tUT2PSM1/mQRXaBdEpheISz9IEU2XA8HC4zG9T1GUgEvJifZTsccRCyDyGfhJFDGjy5J6uDTvN+F/FXUrLT/AO3FJ7gqC81+tVaZOOVBckAaj2YUBR5THeDZGM6txeLbPe91qIME0q719a/O5ep9CdoGrdgrGXpdgzqQB2G59mATvKtbXSMx18EP15HiPlVn5uF1UUtGWrgr+0tRkrCErCErCErCF499KOK935aC5rQUSMtWhmgnKCMA705i1nLRGwZZ5cK6Vqbh7+iqpqe6mYbR2jQG9K3I2fM66kTsm7AKBEBdxiV78Ry8uFspjeKg2aAO72Ch4bIPe/Se4mu+ymv16pKD2cRz3Az4KYtj2tixHVJ9Ft5aXsAAshWdAB2QpCgHQEwI3Zm1s0OJzV5BYAKHPX8zVbXoYt4A5gH+RaU1+ipjQPnzLzUZRhvjuzHlOXlbqrTqTgcB+PZNDOTAZTzHw1OdijBchKXVsCEZQRt8juGXzizLi3UuS4AbPneirndVLmCRkDIbLMmd8bgfGzUSIQ248FCe9oJutPR2dgTEqtUbgSwH4pA8gbNyLIc3G0IzwxvdVZbGMUjwGfqmk8/h8FiOl23r6CabIaNPTKTP6xn5W9XwLA8Pl2BzAC469KvjQeQ3LLmJCnH6TohfTUQG0/lBPmVlqN/dTOInvtpTKw2N0QKePndSI7BGNXC+63lZavYvSYiFqHCu+J8pA7Pf8LU81JOiAhrKbzS/ClTzAVNN4W1oD4TgSdV7ca0B7iQt9svaKOgC1Bh/QA+c284xjo7Muf1gupuH4wyW7ERpB3qNdk03dnUgEHCpOYynEYnSSV/VNs1EhzUFoa5p3/PHvWtgYtBcLOU9LZyzBVQeGUHuO/4i0N8V4vdTBNtdko7vspSk5DtO097sRM5aHfZXzDg6nDyCBMA61G93wlVFPGGMBkAA0JzxEbgcxOm7Keg4uBNaU1Gvp60XYmW0NSFINmg6hV/VJ9YA+NlD4n7IJTTp6GMyFAtyoVTGNXVTBMiCRnhAGUDIkxwHG0hkKbp2WGpTUbEmQSNI0yI4aiEdRppSEU2bD9kHQcpkEd+fPdZ9mETsY1Lb7f7Kpj47KCxKD2g1GoO0VMbzkwPeM1PhbW4TLYrLjRrUbCsrOzElEdpQ2kHdfwyKrF22EOBiLwvAQXXuPveQ8bTp/o7Cm2mJo9W/aMjxCdw/EpqWI0T2f91hzP286cFO2z1rmaRemRuYEN4BsgOZ8rYqZlI8kKxaEcuYz+ZrcyWPQ4rtAi42EEdzmkg9xQte5VafvseZPyVgPS0RsWG/V85FXrIjImpVV9quiMqKAGDdkQBpmwA5fLxlw2tc4Fxyp/ZOPbY02eiOuajcZ4nfPOzEQnWnbAWW06K3nqqqt7rxTfxPYPgxjkHY2k4NN9XMdU7J3mMudxyVBiDdK+xehW1yqUrCErCErCFxjAn4WELyK6I6GpUrU6qVKlR6lRqiFYLMThUuAuFZCggmYHGzEz1r26LclnJiDEMcxHsO6xIpxFVMlZGqLURFqdhlL4lJElSMwSYENkPtGN9s9NYZMPYQ3bXzVpJYtChAte+g/hvnt2eqZV2QtUkqyTvAABHeDn8LVThMS9nsPzgtLLYtLvFnBVVTYkmcMgSq7ySD2iN+RECOB5W7E3QUrfWrNk3DPD58CjfY1YZ9XK7yfaA4wNRpz11t0JmEbVv4fPBOfXQmj7vnzvTzsByYABJEzIgA78tZ3A62UTNq0PIrh2JQBbSClHRhhoApG+R68d/nZPqnHME9xXJxOWGTxzCaNnon9caa8CCCGPAfpZaHwmyF8R32A8iuP0hDfUMFSBW17bUeuwqZ7fZL5ZrBw8BI8dde7IRnTURvZINN+v54KO2ea8XKno1upydZU71QknvQDPwnuFm3N627Tcb/AFr83rlwbEsKX7vNPvNzpV1mEVTxADGe8QPXwtf4Xj0SSOi+posliGDOiO6yEaFZTaXQVGM0WEgaTI9NO+2+w7pLLuFBau8qrjTU9DIEdukBaoAFlTHo8yHC6lTuzyPcd/drbRMnocQdk+KjmfDrj53Iins1kMqWDcQdO/8AhZqJFa+2tM/VNd9wBGw6/m1HXXatWlkzsU4wMs85y9bQn4dCc2hvvNK99AuYzWxXF8IBp2Aup3VJ5LQ0dohkLGoxAGL3dwmQcOvO1FOYLCzDQmYM7MQnhp27/dcW+dSihnDlVHtazGcEZDynnaPC6OsiXIUqJjEaNEJhigOytPEk+Krb/wBMkiO1iBUjnhIMAjjEeNph6MwILDEdYBSJcYhMPDWXrbXVS3HpGLw0ThXhObd/ActTy0LxwSA1mkwAqDNfVS5/WG/l+Vds4Xte6YDDcNwbu3HlB921DFlTBiVTsGYEeHonNB7TpAggLLHcBnwk8BzNr6Riil1VPDmvrWyx209i1B2yd4kbgJ57hMnutdB8N1HHVsJAofA7b7NSuJXEWhphgC+sgV7jSo7jzVzsHaq04p1UFM6BlAwnvkZG1fimHRYzCYTyO9MUDX9YBpjYcx7rZAY17DDxUHyiLeT4lKTMvEPX1I21WywqclIrRoAAqi2rTqgx7RJgLnJ5DU+OgszAdDO5aqDEa0VBVZTulYFi6BWmCMQOEQDEZagzI48oEoxIdAGm3D+6fE1DqaH58+ak3ZyGSDPYIAIGFogEZNkw1Gu7Q62IxFARr7x4ZfOC4iRQAKZcb8vT+61dwcFSr6EETmNcswc1Pf52rSHdYCzOo+DaqmaigtJW82Bf+uogk9tSUf7y743YhDRwYW9EhP02B20KohRBEaHBWVnE4lYQlYQlYQlYQgr9si71v66hSq/fRW3EbxwJ8zYQbihVVeehNzcg9UyEaGnVqJHcFcD0sG4oUwJaCDpBg5Dx296r1+j9Enqr1eVEABWZWUR+qH4+9lutyxkNv7DTxATUxIw47i4kgnYaDlkOSr710FvUHBeUqcmFRN3HG++N1psKPBbnCb3KtiYHW7Yh77+yz976FbQp506SvvhKikHwq4flabCmJHLRI7gUkfDJiLTrHA0AA1WHAD1VXWa+0D+duFbLPElFmA5koCBu32k6MjEycPLzp6qA/BIw+0nmov6XUy6K5wENLBsjkCAIOc4iMuVmYmEwIg/VkGtcjX5qTH0U5BBNz89qq1TpbS/vVUcSRPgNB4+VqWP0VEQ5KRBnJyEPsJKmpdK7uNKiknU6k95tDd0MB+eylfpieH7BTW6UUJJWqFbfAMHvG/vyPOwOhpGqqP0xOHNh8EPV6VU2yOEwdSww943+lp0t0d6txBYbcKeajzESZLGvDhethpaQ42Db6qE2QN52xRYEF0g6hRE9518otdwcPbDFKKsMKZcakFV1TaNNfYqCNYZifUz6zaXDlwwUaeZPmfypMRkaO/TitudjQPBoA5UQlTaSGe18D8LPh7GEBzwCdpF+G3hmn4UhHeCWMJAFTQGw2nYN+SFW+EThMA7tAfjE7++zkWXivb2Kd9U/CgwSf19crUpWuqtdSkpVVqmKlQg8Jj+fO3fbZ+z8+b1Hcx0EVY3v+eyubn0donPXwn4TaLEn3w/2SFBfPxyafjzVhR2PRpZ5YdTORXnBzK8t3dammMUCVomY5A17r13cfmaNrlQrCm1NsiM2wKO9lyPCAO+LUcSaixz2RUKxl5OHBePqCW03VP8AS4jxPNBHaVCiIFTGN8VMRnjiB7XiB36C0+Vl4tO00+KjzYiTEQuaAK/7Q0cqUHd+UFfNv0GBGMhIg5tJ465KO/PutbwpVz2ZOAPEH0om2yEzLRgaNLmmv7Lm+odwy27EG20qdTJEqVMtwU/EybS2nqrF1OJb6mqcbJTLnF1AK3sD4ACgR2y2v1MxSutdlOgNKqQDuzVCFXxi0CfhwJhlHFh7/YHkp0DDXGJpP0mna1oNeILm88+KuKFy2o+f5K5JyOeCY3SxUgcgQO852qYWE4VByoe4n0UmNCxCKNHSIHEe6OuvRvaBM/k1Omcs8aT4srMe/v32eiQ5JwoQSP8AiPUplmGTgAHW2G1x8ALI2h0R2jiJNWioMT+cYnKY/sef2t1q1+GYaTXq/IDwVo1k71YZ1gFK3ANTxqaW1WB3ohegNc5m80kPKm7DSP71J7/QWUSco37YfilEvH0S10YkHc2vcSCR3d60HRTo49z6zFeGrB8PZwBVXDOYzJkggGSfZGkWfAAFAE/AgNgghtbmt/gWhsJ5KwhKwhKwhKwhKwhKwhKwhKwhKwhKwhRVrsj5sit94A/GwhBfUF1/8Ld/+En+my1NKIQx6H7P/wDAXP8A/Hp/6bd9a/8AiPNJQKJ+hOztTcbsP8pR8rdiZjCwe7mUUChf6P8AZpM/kVHwBA8gYt2J6aAoIrv6j7pNFuxD1foz2Yxk3UD7tSqo8lcCzgxKbAp1juaQwmHUon+i3Zh/7uw7q1b/AHLdDFZwfvD4ey56mHsWa2P0W2Per1eLtTp1VaiYBFeoRUAyciWPsuCvke7luOTZcW9Zlub7KXFw3q4LYxbZ35pzpbhwRu2foy2VQpmtVetSRdYqTJJyAlSSx0AFnDjM00VLhx0W+gUZko2I4Na2pKHuP0U7OvCCrRvV6NNtIenlGoOKkSDyOdlZjsy9oIcCOHz0SxpAQXlj20IR9z+ielT0vl6jkac+Zpn4WV+Lx3ihDeX5UOJhstE+5qsv/pzdyIeve6mUZ1Y8R1arBtBMd5NT5D2SwsOloX2MAT0+jTZoIJoM8GRjrVmHk1SDZWzMVooHKUYTC4upc60fR6EbOXS43Y/epq37wNj6mN/GeZXWiBqVpd9k0KfsUKSaeyijTTQWZJJzSosCyIXbCErCErCErCErCErCErCErCErCErCErCErCErCEFer9hbCqho1kxE7tDnGfiLCFF9ZN9hfxn/AEWEJfWTfYX8Z/0WELh2m32F/Gf9FhCiqbcC+11a99SPithcl7RmVz6/X/y8+FSfgtnOqf8AwnkopxCUH71n9Q90yp0kRQS3VgASSXMeeCwYTwCSLBDcRlXuDGxASTQAGpJ7l4/9IHSpr9Uw+zQp5qnE/bbnExlkDzNqWNMmIaNyWtlJUQBV2Zz9l3obtuvcXVgXemQcdEnLCIACg+ywEERwI0OTMOfLH3uMlZR8KbGg0NnXOXCx18d69OXp1SK4gsgiQMWfwj1tpoEnEjsESHQgrzqbxSFKRXQYrXBzdVPK9wcwciFRdLPpKCXd1oLFZwUQ4s1LZYojdmRO+LNzku6WZpPI53UnC5xk9G0GMcALkkCnDPWvPOj94a616VSmYKZDnG48iMQ8bZcR3Nd1g21XpRl2RYfUOyIp3i4PdQlEbX23eb/XNStEISKVMHsUxoTxZjvaOOmgdm5rTFK2UDD8O+nJtV22o56/K2u6M2JtC8XR+spVIJIDJEown3gTmRuIg2iwZwwj2FNmpGHMNpF8NXf8G5b+7/SII7d3IP6LSDx92Ru42uZbEZeLZ7tE78uY9llJ/CJqXNYLesbuIDu8Gg5E8Aobz9KdFR2aLtrqwA8SR8rK+ehA0bf5vv4JmFIRXCr+zuOfhUeKguX0gXhmxvd6a0fsAt1nfiMAd2GTytBdjDWvoRZWIwWsMnSvq/tn8yWuue3etUMiqR985cj2cja3hRmRW6TDUKkiwnwnaLxQqf6yb7C/jP8Aos4m1Wp0wpGs1AYcaxPaOGTPZxYIxZafOzLpiG14YTcqQ2UjOhmK1tQPleCsvrJv7tfxn/RZ5R0fRqhlDDQj+QedhCfYQlYQlYQlYQlYQlYQlYQlYQlYQlYQo7xVCKWO714DvJysIWWvtYtAFQoWchnWJnC7GMQMCRHHK1HiWIR2O6qWbU6ycsxYeq5ExAbXTOSCe+mnk9Q8MZzX0KlD3kjMCTZiFKYpM3LyBut6eyro+Oy0OzRUoO/dI0pzjal34o05Qfja7lejU2bxIjjxcfdU8XHIka0Jp5f2Wdv3TulngUsc9wgnvBOdtBAwaFAFXgnxUMSc7Nuo94aKE3Ozjr2Krpbep1ZauxLEEBACAJ3SR3ZiDz0tKmpAGGb0A2LmDIx2Rmtl2gkkXJFzv1c7U71YpUNQD8mFQCNX9g8wGIbPkbQo87LYcz9bEJ3aJPjbzSQMPizcYhwYDXUaeVu6irtoddBFWBB3GQcpnQZWzGJ9IGzzRDgtLW665k/NW1bzAsDl5J/Wk6T9tMttOO3u41NwunWVJI7KmTzOqr4ZH8PG1RFidWygzPlt+b1r5NnWPqch56h3Z8lcmj2l8R8D/wAtoWl2Srdz+0Dx+eCmo3ZZKOoZHmJ91uIOoO/z5WX6iK1tYbiKZ0JuN6q5+XhxBVzQdlQDfvWYNNal5hFwomcGd0Z5/pR5WsNJzINXG5+eSrJNjetFBl6flEXpjiwoCzjPL3YGpnfBjxFm2C1XWCu+uGloitbm2q3wd6saNMlR2FgaQxkfsiLRnOAJv4flSQ4looBz/CVaoyxiRiMQzGGcs9Ac9JnKw1rXVofNNuiOH3fKarfgIykrtpgUeLHuIywnzsy4tbnU+HvXwSdY92VB4+1PFKrswFlcsSQwz7PcMsMHMg555WGxzQtAt3+6ac0Zm5229lb3S7N7y5faUfFdR699okSI39k93z8JmJMaGa0NxuKoh7RCsDhZToeAI3anzHC3eGzc02bb1GdaEEVBG8fDrCy+NzEJ0BxecsqEgjgRdZS/9KrzNWgjglThNVdQI3SMn8efd6BjMZkqGta2jnCudVnMC62PSK+IS2/ZIHd2szr8EFsW4laUke0xPy+RPjbETUbSiZ/M16VJODYdlb3HpXVpEKAKtIZEsSCBGqtB7Ijf4c7SUxGJCboxL+agzchBjkuZ2Tt1Hu9RTvW76ObfpVGNOSrHNVfIz7wB0PGASfamLXMvOQY/2G+zWqOYko0A9sW26lo7SlFSsISsISsISsISsISsISsISsISsIXn/wBI3SipRqU7rQUFmBd2PuxEALIkw0+IjPR6FoMa6LEFWt89Xcok7ELYei00c6w/vqOyyytPajuBUeo0I2SIrKDkVYkxOQmATu7rVTMUgxJjtNDQqqJgkaXgGGy5dS51ZEUJy3nZbKqE2oxqqzCowRQSe209xE5W1MKdhMbVpss/BgRIUQNcztE0yHnrWSaop7FNFIUAPUIy5ZxOHXP5Wx8xHe9xdpEDU0H02n5der4ZIxYoMSMautUnwqaGgAFNyMp3WphCk0xEZhSTlumR8LdQMcjwAQ1xI2HIcNfdWm5WUbonLzDg6IaHdr45KW6gTDKN4BE5wYOp8YtZy/SR4P64d41V9FS4h0LDm/8AhvoRajjZxBNbgWO6hHC6vdmYk9jtU9WE5rxKgjhu8s8jMmupxCHWGQe/L5sWEiwJjD45E21zH0taocdlQafzCuyl7S7evqVcXUxUOBfZzGWOQSMhlhy1z0thXyYlYlC61Tr4LcYR9RMMBcwjeQQmbOooiKgbPiwgsTmSJ1nlaLGc5zi4j8LWwXMhsDAfyjKl2Mpkfa/5WHxIsyIgoeHqF2+ILX+UVh9WDDNQhFyzJAjhmcpm0frzXsipUWPNMAoVitrKaVavhUyzCH0EEYiVniTrnlGtruAREhMqchl4XVVCiGGTo/teCk2Bd2Cs2FSS0GWM6AjPCZnEDbmbe0uDa+H5VxJ1DatF9dT37N/NF3VoLdkjCY5EZxnoCIIk5ZQeTLxWl8/P85/LyA8NFvl+Xyh3HXeHbEM1AgcJOZ8hH4jZh9WChzSaYeajL3RdC5ScJG7stvjhOuXrI1zsy6LQVTTntFijXuRUFfbYjJR7fIwBBz3mAN5swIoJrkNur5zKhRZoi1Vf7OqjDK02B4OQI7wCTqI0tHZLGNF0C4U3VVNiE6YbSRdZ/pdfqiU2ZQqMd6sTwzIwgE89RuNvWOjmCQGtFOa83mZ583M9W8mmz4V5rsPbsFhUHtMxxcSToee4Wl45g7ojS+KQT/FkOFL0pqueNVomh0KKPpgaWAbmdlqAVJ4Z6l6mtNKtNaamKaqBP94QMz9z97u9rzGaw6ZlHl7xWp5fny45XMnjcKMA2tNyGGyJqAR7rH1UfO0MzNGd49VooM2CV2jso5ocyuWe8e6f/fiDYMyAQ8fD88KKU2aaRolaDoXtyo94qXYsaiU0PbbMhwV7AbUwCSZ0kAHUW1mEzkWKNGKcxUbab+OrXZUs/AhaPWQhS9Ds15LbWu1UpWEJWEJWEJWEJWEJWEJWEKK9V8CFtY0HEnIDxJA8bCF4r0xrE7VRJkrdgO9nqMxMc8QytLjMDcMe87TyAHuVXTgL4sJo/iA5qY7Lej2lVnT3k1bm6b53lRrqM8m82+obF7LjQ6j6H0OrXbL0Nz2tyuNnqPblfOh6dXhIoqhBxKXkbwch4ZG1jhnWdrSrnSiq5gQS8FjRxoPNM2PccFISO03aPju8BFiYjab7ZCy0shC6mCBrNyu1KfVZj+r4b1+7xH6PluFgO6y2vz4+/PantIwcvt2bOG7dy1BOu9DFTBnM5zwMz8bcvfovK7oSyhsfI/3U1SkKlJwwEgEEcCBO/wACPC3LXljwWn+yYiuD2GouO+/f8ojrpKDCdBvA04EgaDmMteEmPE7ZqFF0tEaJ1LT7KuQYYSAVbSfMj5jx4C1XHiltxmFWzEbQNNSMvuwEhFVmpEuIwsYEBm9mYiFOgtxBmIjqu0dIU2d2earnTjGHVkR+e7Ui7tdUpEF1AOgqklp5F2JZe4mMwATZmIYjxQV4ZeAsflgo5jNN6rH9NLp1l7K7iiMe7MeuGPG11IkwpcE7Skl4ge5AXGiZdF1LA9wwgE+kDmRZyK4WcVoYESxA1ou8lKQDEgBRBE5xloNcsj4GzLNKIaAZ+akaYqA3PKijoNRUSVVnPaY6ZnOMRz7oFuniK40rQfO5Q3zII2n5ZOe8BohysGRhqNllzY+kWQMI1V4geyilzia1+d60OxukFNey6BR9tNP1hqDzz8LQI0i97qh3P0+BRIzXtaS0VVner2jdoEMjbwdDoCCNJ0y5c7aPCcHNisTieKEVabEaljumV+UUypafj/A+njb1PB5V8EBZiTBjR+sAovMbjRaScJwyTO45/C0qYxGRcC2LEbSpsddzqOrz4Z7Tq4wcDCPaGsHLvBWn2RtWpTjA+WmFpZe4HVTu1jlanm42GxQQYjfnj6blAOCTcR1WQzXaKDnq533rW7O6ZLTYGqjq2FhESCSUyBMcN4FsTiGDSEYkseKZ1BqPBTIIxOWh1cNdKEEOyrWhFKarE3Q+1+m7VmWldUwVHBUu0SF1xAKciu4k+8d5tS/omWhAucSWi9N+zvWhw9szGdoxLV2etlf9AqApVqaroAw5mQSSeZOfjZ3D45M60nXUeCvcRhNZKljdVPNel216yyVhCVhCVhCVhCVhCVhCVhCqtpVcThdyZn7xHyU/tcrCF4/e7yn1871CAiAziOXYVFA/EBazxCTfMYO2DDNC7SvuqK+FlUTMz1MQxtEu0XCwvqK1N56RCpIoUxG+o4MDuXUnvjut5ZM4SyVdR76nYPdXklPxphtSKLzratxapeGZRizBYmO0THARmZ4DXna3gRmw4IBts3BX0rCdEIL7gZefmb8lcU6AcTjdgeeGNxHZAMgyIPC0Iv0TSg8/Oqv2UeK1Pl5UQt5uykNhUQoMtvY/ZnUidfLjZ1kQgipz8tvtz2Jt4aQdEZa9p2V8+W1TULnhYqvYOq8CN4I3we4wVE24dF0gCb/PnfVdAaLiAaHPjx238KXUrHCZcYdzb1I4g7iJ0MTnE5W5A0hRv5+fLJt8Whq63l8/OautjXQuqMMyFHjkJH8OfjaDMxAxxG9RY0XRYHDYtKlzFNJQypE4PUFCfZO+DlIGmZtxJS8aajDs5HP0O3j5rJ4piUKGw1dRUd56U0xUUO4BXFO6DkBrpIJy529MlOjkLq7BYGJNTsQabBUE2O3bysi6PSHH/V5ji2Q/DqfGO+zEfo7CGpNtxOPDNIh+ccvNUFKg14rMaeIkgKIJVVQTBgHsrJYga9rjbK4n1ctQHId91t8MjPiQwHfnvOuisbpsBKRdyMcEK5bP3VbEJmILbt0zJFqWJOOiANFtYpxpTvpz3LSQ4tG6JyHrS6tr1cQKbAACRGWWpj52iMikvBKcdFFEmunV/wCH+5/8Ph3aAiafHz/PnxzBFpwSrogicydFAknmAN2eugsjS45JTGCHrbOJUsyBQNFWMTToC2gJJiF3+9Z1scA0aanbq5e/JcOi7UxOjeABEYoXEZeyzR2hBkCQCRllDa5WnyePzEs/TYbDMbvltuVwqnE5CWngBGFSMjrFN/pksRtnY7U64F6LlDGE5RP6eup0Oh78relyeN/pWVpAfonW0eus/LLJTEsZEhrGcd+0tpSg/wBtyNpF1c0Nl0CvZRZ55+UzHhbDYjCmoEQl5NFoMMn4URoAopbhscs5eMkyH3iPkpH4+VqyLNBrQ3b5f38lqZaMCanUq/b+1adCUyqP9ncPvHd3a2kSsu+N2sht9lKizzGigufmaA2DQOIV2ABqBslAAAlIyA4zv0s/NPFOrGqnO6WVBA0yB2tw3d/it3sCQ4Yag5T/ADpaugxermIbv9w803iF4ZG5ejXesHUMN+7gd48DIt6CsipLCErCErCErCErCErCFFea2BS2saDiTkB4mBYQqZRxMnUniTmT52ELxardjVvlevqodvEkkkgZaTGtpuJTQhQ2NFKhtK67+ioRFMVphBxo5xdT9nXSu/ZZXdUM1NQuIA+yPZJ5QACBvz8YznzuLEDopc5a6RlhDADvP1C6Lh1YRd5fM8TgbTlkPAWZ67Tqd3qFpmENDQNvohr8rK6hMusIDZezmAGG4EzGcgwOBl2EQ5pLtWXsnCQCe1Su7XUDuRNa7AKqgR2lA8DiPops019SXHYfZK4gANG0e6deaBgMASVzgbx7w8RpzAsjHiuidfz5uSxHWqNXz5vRa0AULESmEnvET8LMl9HU11TUSM0NXLgla54cLApABDiVDZb9QCdIMDhpZYphTNdIX3Z08lWzWnEGkXXPmqzplt69UkJSnhVsyQZAJ1Iy03xuk29H6KzUjE0YTR2qayLbLWqO/wALjzubwYOjOfMv1jRFLEcdRGw2IyNRQ+ZPfajNiLsTMybeiiWhh2no9qlK2rTZw3d+d1NFoPUD7K10dVcq8d6vtk7ZJhGYKCYY8t/np42rJxmmeraDXbQ6PPKu7PzVZM4cBDMZtDQ2FRWu2mdBtyqvUtg3qmqAUzlvO8niedsLi2Al9SQqyWxaLBfSJbyV/sy8AoSRmXc/tED9kC2EnMEiNdVvz4VrJfGmGxUdQhR1fB6ZTT2etQEfqzHcVzJm0AycbS0iNRrxofPzrqVm2ehubYqd6uMlaZgAwam4cQo95t06A8SCtmWycRt3Du99g8TuzXZnmDWg9lbOSkrdW2E9Y8z2gYdgsyZHZjQi0uJLx4zhpjUN2q/jtqm42KNzJ1U1ask2ttX88tJ6cBRjLKcQJGSqREg54tMoXO0iFgrqVrnb39uajxMTZ1XWBwrWlL1yzypTVnWupFV78HU4WHIjOCMwecGLWkr0bNQaKimOkGjYlVt/vFOvTK1QpGYIO46GJ/kjkbaOQwB8F4fDsQqaZxtzjQXWGvFcXR8IfrKRnDn2l/RO8jmJtez8kHQKxx3p7D3xI79KGNF2upAB4E2ru16lJf8ApZUakKNAMigZsB+ccnMnL2ASTkM+Y0tgI2GSzI5fWvHJbWRiTD2dsdyyxuT4lxU2C4gN0nkFmZytL61miaG/zWryWly77rDz3DeVruvEUyFHVhsJMjsjCQZG4DfOkWp9A1cCb5+Prq2q402aNcgPlN34Wu6P0oOE6j1G4/zvBtUTbq3CgTT7LY7NqwxU6NmO8DMeIE/qnjb02E/TY1+0A81lyrS3aErCErCErCErCErCFU7Qq4njcn7xHyU/tHhYQq3at66qhVqxJSm7AcSqkgZ8TlYSOyKxPRy4Cmilu22sKCRiOZYkZAzMAnL4VuIiJHJWagxmsNrK32DSU1H61TTqYn6tWjNS0lhBIJzwwCYA4NbJYlJx23hiotXj8v8A2Wqlp+CwNAeHWFaVsTquBccthRt/uIDKT7IV3J4YcI+DG1VDiOAI11A519lcQ5wGhqhqWwCyMWBVqg5Sn2R3rr3ybdunNFwDbgeO3n5Jz6qoNTmlR2eHNKQAYdiODLCMvgXI8LK6I5odTcO43B8FwZ2pFSrAbJHKzHXP2FL9e3agBd0pMKDMqgsGWT7glmGe4FcMbg6cbSP1sQdaAcr8cvWvEFR3TVRbL57WRd4RGBCqagORgdkjQ9poUjkDaO0uae0aefIXTjZiqoBQrQUFNWpNPVy0lgN3aABykiTJUTnBNreXmocCIIukdIZ2t4V/B2ZKHPS0OYhaINzX8UNb+HevPekfRVldmppgJM9XBHfAbP5W9VwbpSyO0MLrfMjX5tCzZa+VboRgTsdXVvFPFUlC5sMo01EW1n1LXN7NKKM+M03Vxs2vWokFD+rJg92WXwtCjOBFABwr+LfLKDGhwI5pE50v53+XWu2N0jcqEOFSoCmQSchrqNdbVUXDw5g0gK6+Kq5uXbCiudBLi0kkVoLV15371b3gmt1aNUaC4OWERCs3Cd0Rztn5jDW6dgpUlijoDXOoD2SLiudq7iMwdSsl2oEhHhSBAj2SB9nhl7u7mM7dswNrtShvxOI67KkfPlf7IGpt5E6zME44UDeSiZecnutLZgrWgkjJcmZmIujQUtc95Q1GuRDkyQcTHjPtfskwN0DharnZXQdZWMrH6wFpRW10GFmnCQPaBjLvG61zhjgRdU8cERQM934Xm+07/WxHtPgJ1yxZDUCNY5TlbQaTqjq6UpsvXaNXMFaGWgyvUkFvb1X7NNh1576K/wBiXS7sA4XrCdS5xec5HytkMclo8QE6ZPeu5SddBi6DwB3LQNd1KwoAHAD5C3ncVr4T6PW1lZkPaCErhsXEvXEa1Kap901UBb9Y+iqd9m4s1R3VjYSeOibd3mSrH6jRFeHn6p1/2QXqI1LCox4cREirCsSsAwUAUjFnmctM0hTIYwtfe1abLi/Hdz3PtnGkmorUU/PcrbYidWQpkYOznrh3AneV1neAxEjO0SZPWXGvz/PgaDcoUSLai0SmRIMEGQeYOVvRcP8A/SwxsaBysqSG/TbXj5q8u9YOoYb93A7x4GRaYu1JYQlYQlYQlYQob3WwKW1O4cScgPOwhUyiBxOpPEnMnxMmwhDbVuPX0npFmQOMJKxMHUDECMxl425c3SFE7Bi9VEDwAabclhrz0AvlMlrptWsOCVxiHmMh4JbupVa/DpVwoWDy8l2um0aa4a1A1l1L08LxEQVCNTcNqZCSMozt3owXfcFTxMIjMOlCPiR5g+d0CnS1uvSnUAOBS2F5RyMSkYhUVc1KBoAnJeBmC7BoEaLotApStfClDuqpBMWXkjFc4iJp6OjSo0aV0qgkXJAGWR3Uvh0rLeyEJ1jGQe/CUm0iF0ZlsqfOSpImJzWsnlbmDRVg6QulVmbCqMMjJIQmMWQAyJAO7MEzaW3o7D0iHNGja/upESbLpVhhvcYtTpNoAKfs0NTfOufC17ajfy/tV2z3LCj5sPxW6f0fgtyaFVHFZhuY+eXgnhKYr02gFglSGYlm1pj2mJOhO/fatmsIo0gBT5XHI3VuZpEAltRqOdKhWX5TjOD3R7fP9DxGvIgb5GYjYIdKoF/l1dwcYDG1JzRl4qq6lTlwI1BGYI5gwfC0NuAvaahSP06ChGvAqqUqqrMvtAjI8HAOgOfcQROVrGTwYsdVtlCm8WtUGxWU25sS7zKMUfco7U+EzHMmBytt5BkxCFNLuWffiGkTRtuX49VRi7YSQyw0ZRBEZSRnJM68Mu828F8Qmr20POyejuhAjqX6TaCpIINdlL5ba38q+8rDYlMMNxynlBzi04ODuKchnSFHZK12dtuIJywqxz3Hsj4E2Z+mD4g71CjyRuBrI5X9lTbY28akhQW7vjP8LTm9RDFDfh7qfKyAh3dZVl168uGPqcp04awALQI0yQ51aU1be86+QVjH+k6oNYDXXlfgKWG252rWXbaTovaUQBmc49JjxtnZ2YhmxCrpaRdEiDqznq3q5udGpVRMZSMIKLiMYRoScPacZA8DHeY8lEcR2UmLQ4UvGLaOBFnVAqHaxnlXLWdaA2xsv2RhUsTICtnGhPaAAEHjqRa8bGitoQKmvzNQpGLDc4h0TRbQ3INK5gdmpud3FUQotdnlZwk5p8SvHw/6y4obGbQ/OHzxzliI2YbfMZH3+fjS3PaCOF7UK2pH2d8cWMhQBnLSNDbGYjgpixOyFPlMSfLgh+Y1fPPII/bG0FvCikW6umpBCU83y0lVBwryg6DSItxLdG4UvfN3ilZ0kmGROsDQRQjtDs3ta4uNR8CpPrm8qaQWgKiKSQ0in7jKAVJMQG4DuFosz0YEV3ZaRXM+Kfk8bgNgRHRI1HN0dFtCdKpobgUFBfXXambQ2i7urtUWkRIK9W0EGDhapLLkQCGjLPI5iywui4hCgB70rOkbXNe0s0qixDqEGudNeynitB0T2st4ollIbA5QkGQSADIYEhhDDME5yN1rNkLqmhmxWUhpmDVwIqSRXZ376rRbNq4XK7nzH3gM/NR+yeNu1NVrYQlYQlYQlYQqraFXE8bk+JHyB/aPCwhD2EJWEJWEJWEKK9XZKilKiLUU6q6hh5HKwhUF86DXJx2aRpf4TFQOYQzTnnhs8yPEYKNNvm1MRJaFENXNvt18ws9ffo6rL/2e+Yh9m8JM/wCYhBH4bTYWKxmbD8+eyiPwqXdcCnBZ+8dG9pXcyKGNd/UuHXwUw4PIKbWcDF5d1njR8R4XHKnmosXCA4bfP8oMdJ3pMOtVqTAFYqKVKzBzDb4XS0mI+UimjIjctZFrjO/91WxcAi9WXaB0a5gWrQ2rt9FYUen9JRhUzHrOpJMSSc552RuHwXfZf5vooDsFmCak/O5PHT8HTAO9pPkP42X9Eg6hz9vdJ+hogzJ5e/soLx0uFQgmqVIn+rWJB1EyTw8rcOwQkgtdSh1DMbNamS0n1LYjXwg/SbQaRPZdqcKUqRsO29rGP+kyjIMPwGTzJnM84tJbh725f/EqN+jHG5HiPJC3jbysMx+GfPNRFuxLP1t5V9gnmSDm5Hy9yhW2qSDOffv7wPl6WKua4Q3MdfXS3eRl6qczDawzFDmihFq9q+wax5IF6qnPJs5jQHllpbr6CG93WC5pTMgUzpQHxz45J8RYohdRk2tchWtKVqRXuy3K82RXu75EFTvEiR+IG0aPIkirSVUTTJhl7H5uor6rdKCpJrGG7IUqGLGPZVVgsdch8LUE1LRm5FRpeYc59HMyvWpoBtJNaIG57QFBiapogqZRajHFxBw0w+JhI3mCN5ztAbhMxFcest7K/mY0t1cP6PScXN7VqAOqRQE6NjSo3HfQQX7pgWYFEprnONS27TsgEHLLtYTGW+LW8vhEZg7FON/SvjRQWSbYjh1+kW1FRatK3oTlupUVuhaXSGrUJwAO51gS3ICC2Q3CB6m1hDg9W0dc9odruM91z5LqLhMExCIDXaFTo1zpqrQC+2/gp6dwv1bIUrxHDqQoP61RIPgbcPmJZv3Ra8B+CnoeFuH2w+8k+4Rl16DXpjP5OEP/AJlVRxOYplspPC0MzUix5c1riTy8SrF8rNRYbIby0BtaUArc6zSp3K5uvQS8xDVqNMcFxuPI4BrNuXYq0fZD5lMjBWm73eAR9P6PlMdZeGJy9imi6H9PHlaM/EopyAHcpLMJgNzJPf7Iz+gFzK4Ki1KgOuKoRPf1eG0d81FeKE2UmHJQIbtJrb96t9kbBu91kXekKQOoUtHfhJieetowABqprojnNDCbDLvViw4GDqDwIMg+dlXCubtWxqG0nUcCMiPAyLCFLYQlYQuHlYQqtdnP9pSd5zzJ1PibCF36vfivrYQl9XvxX1sIS+r34r62EJfV78V9bCEvq9+K+thCX1e/FfWwhL6vfivrYQl9XvxX1sITfqtpnsTETGccJ4WEV1KOpsTFOJaRnWVme+RZQaZIQlbohQf27tdW76Sn4rZ1sxGZ9ryO8pKBC1OgN0Ot1uvgkfACzoxCbGUV/wDU73SaDdiGqfRnciZ/JqQ7mqD0DAWeGLTo/eu5+6Qw2HUhm+ie5bqcd1Wr82NnRjk+P3ng32XPUQ9iGq/Q/dTo9VeYqf6lNnW9IZ4ZuB/lHpRcmXhnUhan0L0TpeKw7yh9RTEW7PSGZP3NYd9DXmHJPpoaH/8AotDBkvrDkUBy4SCLcPx+ZI7IaDwJ8z5ldMloGkOsaS3ZWnjQ05Iqh9DyTiq3yu5iDhYII3gQhYLpkDuzm0B8/He4uJue7lS9N3NcNk4DRQNHzXxVndPoquVPPqVY8XqVD6Yo9LH18xSgdTgAPECqd6pmxW916GXemZS7XZTx6sT+IibMRI8WJ97ieJJXYaBkFZps1wIBQDgJs0lXfq9+K+thCX1e/FfWwhL6vfivrYQl9XvxX1sIS+r34r62EJfV78V9bCEvq9+K+thCJuF2ZMUkEGDA46E58sPlYQi7CErCF//Z"/>
          <p:cNvSpPr>
            <a:spLocks noChangeAspect="1" noChangeArrowheads="1"/>
          </p:cNvSpPr>
          <p:nvPr/>
        </p:nvSpPr>
        <p:spPr bwMode="auto">
          <a:xfrm>
            <a:off x="460375" y="-1485900"/>
            <a:ext cx="509587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Tree>
    <p:extLst>
      <p:ext uri="{BB962C8B-B14F-4D97-AF65-F5344CB8AC3E}">
        <p14:creationId xmlns:p14="http://schemas.microsoft.com/office/powerpoint/2010/main" val="810379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 helye 1"/>
          <p:cNvSpPr>
            <a:spLocks noGrp="1"/>
          </p:cNvSpPr>
          <p:nvPr>
            <p:ph type="body" idx="1"/>
          </p:nvPr>
        </p:nvSpPr>
        <p:spPr/>
        <p:txBody>
          <a:bodyPr/>
          <a:lstStyle/>
          <a:p>
            <a:r>
              <a:rPr lang="hu-HU" dirty="0" err="1" smtClean="0"/>
              <a:t>Set</a:t>
            </a:r>
            <a:r>
              <a:rPr lang="hu-HU" dirty="0" smtClean="0"/>
              <a:t> of </a:t>
            </a:r>
            <a:r>
              <a:rPr lang="hu-HU" dirty="0" err="1" smtClean="0"/>
              <a:t>points</a:t>
            </a:r>
            <a:r>
              <a:rPr lang="hu-HU" dirty="0" smtClean="0"/>
              <a:t>=</a:t>
            </a:r>
            <a:r>
              <a:rPr lang="hu-HU" dirty="0" err="1" smtClean="0"/>
              <a:t>point</a:t>
            </a:r>
            <a:r>
              <a:rPr lang="hu-HU" dirty="0" smtClean="0"/>
              <a:t> </a:t>
            </a:r>
            <a:r>
              <a:rPr lang="hu-HU" dirty="0" err="1" smtClean="0"/>
              <a:t>cluster</a:t>
            </a:r>
            <a:endParaRPr lang="hu-HU" dirty="0"/>
          </a:p>
        </p:txBody>
      </p:sp>
      <p:sp>
        <p:nvSpPr>
          <p:cNvPr id="3" name="Cím 2"/>
          <p:cNvSpPr>
            <a:spLocks noGrp="1"/>
          </p:cNvSpPr>
          <p:nvPr>
            <p:ph type="title"/>
          </p:nvPr>
        </p:nvSpPr>
        <p:spPr/>
        <p:txBody>
          <a:bodyPr/>
          <a:lstStyle/>
          <a:p>
            <a:r>
              <a:rPr lang="hu-HU" dirty="0" err="1" smtClean="0"/>
              <a:t>Point</a:t>
            </a:r>
            <a:r>
              <a:rPr lang="hu-HU" dirty="0" smtClean="0"/>
              <a:t> </a:t>
            </a:r>
            <a:r>
              <a:rPr lang="hu-HU" dirty="0" err="1" smtClean="0"/>
              <a:t>simplification</a:t>
            </a:r>
            <a:endParaRPr lang="hu-HU" dirty="0"/>
          </a:p>
        </p:txBody>
      </p:sp>
    </p:spTree>
    <p:extLst>
      <p:ext uri="{BB962C8B-B14F-4D97-AF65-F5344CB8AC3E}">
        <p14:creationId xmlns:p14="http://schemas.microsoft.com/office/powerpoint/2010/main" val="32922930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dirty="0" smtClean="0"/>
              <a:t>TIN</a:t>
            </a:r>
            <a:endParaRPr lang="hu-HU" dirty="0"/>
          </a:p>
        </p:txBody>
      </p:sp>
      <p:pic>
        <p:nvPicPr>
          <p:cNvPr id="307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631921" y="1600200"/>
            <a:ext cx="6115107"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4457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GRID</a:t>
            </a:r>
            <a:endParaRPr lang="hu-HU" dirty="0"/>
          </a:p>
        </p:txBody>
      </p:sp>
      <p:pic>
        <p:nvPicPr>
          <p:cNvPr id="409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763688" y="2348880"/>
            <a:ext cx="5619824" cy="3746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3123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GRID </a:t>
            </a:r>
            <a:r>
              <a:rPr lang="hu-HU" dirty="0" err="1" smtClean="0"/>
              <a:t>model</a:t>
            </a:r>
            <a:r>
              <a:rPr lang="hu-HU" dirty="0"/>
              <a:t> </a:t>
            </a:r>
            <a:r>
              <a:rPr lang="hu-HU" dirty="0" smtClean="0">
                <a:sym typeface="Wingdings" panose="05000000000000000000" pitchFamily="2" charset="2"/>
              </a:rPr>
              <a:t> </a:t>
            </a:r>
            <a:r>
              <a:rPr lang="hu-HU" dirty="0" smtClean="0"/>
              <a:t>DEM</a:t>
            </a:r>
            <a:endParaRPr lang="hu-HU" dirty="0"/>
          </a:p>
        </p:txBody>
      </p:sp>
      <p:sp>
        <p:nvSpPr>
          <p:cNvPr id="3" name="Tartalom helye 2"/>
          <p:cNvSpPr>
            <a:spLocks noGrp="1"/>
          </p:cNvSpPr>
          <p:nvPr>
            <p:ph sz="quarter" idx="1"/>
          </p:nvPr>
        </p:nvSpPr>
        <p:spPr/>
        <p:txBody>
          <a:bodyPr/>
          <a:lstStyle/>
          <a:p>
            <a:r>
              <a:rPr lang="hu-HU" dirty="0" smtClean="0"/>
              <a:t>Digital </a:t>
            </a:r>
            <a:r>
              <a:rPr lang="hu-HU" dirty="0" err="1" smtClean="0"/>
              <a:t>Elevation</a:t>
            </a:r>
            <a:r>
              <a:rPr lang="hu-HU" dirty="0" smtClean="0"/>
              <a:t> </a:t>
            </a:r>
            <a:r>
              <a:rPr lang="hu-HU" dirty="0" err="1" smtClean="0"/>
              <a:t>Model</a:t>
            </a:r>
            <a:r>
              <a:rPr lang="hu-HU" dirty="0" smtClean="0"/>
              <a:t> (DEM): </a:t>
            </a:r>
            <a:r>
              <a:rPr lang="hu-HU" dirty="0" err="1" smtClean="0"/>
              <a:t>Common</a:t>
            </a:r>
            <a:r>
              <a:rPr lang="hu-HU" dirty="0" smtClean="0"/>
              <a:t> </a:t>
            </a:r>
            <a:r>
              <a:rPr lang="hu-HU" dirty="0" err="1" smtClean="0"/>
              <a:t>term</a:t>
            </a:r>
            <a:r>
              <a:rPr lang="hu-HU" dirty="0" smtClean="0"/>
              <a:t> </a:t>
            </a:r>
            <a:r>
              <a:rPr lang="hu-HU" dirty="0" err="1" smtClean="0"/>
              <a:t>for</a:t>
            </a:r>
            <a:r>
              <a:rPr lang="hu-HU" dirty="0" smtClean="0"/>
              <a:t> XYZ </a:t>
            </a:r>
            <a:r>
              <a:rPr lang="hu-HU" dirty="0" err="1" smtClean="0"/>
              <a:t>models</a:t>
            </a:r>
            <a:r>
              <a:rPr lang="hu-HU" dirty="0" smtClean="0"/>
              <a:t>.</a:t>
            </a:r>
          </a:p>
          <a:p>
            <a:endParaRPr lang="hu-HU" dirty="0" smtClean="0"/>
          </a:p>
          <a:p>
            <a:r>
              <a:rPr lang="hu-HU" dirty="0" smtClean="0"/>
              <a:t>Digital </a:t>
            </a:r>
            <a:r>
              <a:rPr lang="hu-HU" dirty="0" err="1" smtClean="0"/>
              <a:t>Surface</a:t>
            </a:r>
            <a:r>
              <a:rPr lang="hu-HU" dirty="0" smtClean="0"/>
              <a:t> </a:t>
            </a:r>
            <a:r>
              <a:rPr lang="hu-HU" dirty="0" err="1" smtClean="0"/>
              <a:t>Model</a:t>
            </a:r>
            <a:r>
              <a:rPr lang="hu-HU" dirty="0" smtClean="0"/>
              <a:t> (DSM): </a:t>
            </a:r>
            <a:r>
              <a:rPr lang="hu-HU" dirty="0" err="1" smtClean="0"/>
              <a:t>includes</a:t>
            </a:r>
            <a:r>
              <a:rPr lang="hu-HU" dirty="0" smtClean="0"/>
              <a:t> </a:t>
            </a:r>
            <a:r>
              <a:rPr lang="hu-HU" dirty="0" err="1" smtClean="0"/>
              <a:t>all</a:t>
            </a:r>
            <a:r>
              <a:rPr lang="hu-HU" dirty="0" smtClean="0"/>
              <a:t> </a:t>
            </a:r>
            <a:r>
              <a:rPr lang="hu-HU" dirty="0" err="1" smtClean="0"/>
              <a:t>objects</a:t>
            </a:r>
            <a:r>
              <a:rPr lang="hu-HU" dirty="0" smtClean="0"/>
              <a:t> ( </a:t>
            </a:r>
            <a:r>
              <a:rPr lang="hu-HU" dirty="0" err="1" smtClean="0"/>
              <a:t>the</a:t>
            </a:r>
            <a:r>
              <a:rPr lang="hu-HU" dirty="0" smtClean="0"/>
              <a:t> </a:t>
            </a:r>
            <a:r>
              <a:rPr lang="hu-HU" dirty="0" err="1" smtClean="0"/>
              <a:t>buildings</a:t>
            </a:r>
            <a:r>
              <a:rPr lang="hu-HU" dirty="0" smtClean="0"/>
              <a:t>, </a:t>
            </a:r>
            <a:r>
              <a:rPr lang="hu-HU" dirty="0" err="1" smtClean="0"/>
              <a:t>forests</a:t>
            </a:r>
            <a:r>
              <a:rPr lang="hu-HU" dirty="0" smtClean="0"/>
              <a:t>…)</a:t>
            </a:r>
          </a:p>
          <a:p>
            <a:endParaRPr lang="hu-HU" dirty="0"/>
          </a:p>
          <a:p>
            <a:r>
              <a:rPr lang="hu-HU" dirty="0" smtClean="0"/>
              <a:t>Digital Terrain </a:t>
            </a:r>
            <a:r>
              <a:rPr lang="hu-HU" dirty="0" err="1" smtClean="0"/>
              <a:t>Model</a:t>
            </a:r>
            <a:r>
              <a:rPr lang="hu-HU" dirty="0" smtClean="0"/>
              <a:t> (DTM): </a:t>
            </a:r>
            <a:r>
              <a:rPr lang="hu-HU" dirty="0" err="1" smtClean="0"/>
              <a:t>Earth</a:t>
            </a:r>
            <a:r>
              <a:rPr lang="hu-HU" dirty="0" smtClean="0"/>
              <a:t> </a:t>
            </a:r>
            <a:r>
              <a:rPr lang="hu-HU" dirty="0" err="1" smtClean="0"/>
              <a:t>physical</a:t>
            </a:r>
            <a:r>
              <a:rPr lang="hu-HU" dirty="0" smtClean="0"/>
              <a:t> </a:t>
            </a:r>
            <a:r>
              <a:rPr lang="hu-HU" dirty="0" err="1" smtClean="0"/>
              <a:t>surface</a:t>
            </a:r>
            <a:r>
              <a:rPr lang="hu-HU" dirty="0" smtClean="0"/>
              <a:t> (</a:t>
            </a:r>
            <a:r>
              <a:rPr lang="hu-HU" dirty="0" err="1" smtClean="0"/>
              <a:t>bare</a:t>
            </a:r>
            <a:r>
              <a:rPr lang="hu-HU" dirty="0" smtClean="0"/>
              <a:t> </a:t>
            </a:r>
            <a:r>
              <a:rPr lang="hu-HU" dirty="0" err="1" smtClean="0"/>
              <a:t>ground</a:t>
            </a:r>
            <a:r>
              <a:rPr lang="hu-HU" dirty="0" smtClean="0"/>
              <a:t> </a:t>
            </a:r>
            <a:r>
              <a:rPr lang="hu-HU" dirty="0" err="1" smtClean="0"/>
              <a:t>without</a:t>
            </a:r>
            <a:r>
              <a:rPr lang="hu-HU" dirty="0" smtClean="0"/>
              <a:t> </a:t>
            </a:r>
            <a:r>
              <a:rPr lang="hu-HU" dirty="0" err="1" smtClean="0"/>
              <a:t>any</a:t>
            </a:r>
            <a:r>
              <a:rPr lang="hu-HU" dirty="0" smtClean="0"/>
              <a:t> </a:t>
            </a:r>
            <a:r>
              <a:rPr lang="hu-HU" dirty="0" err="1" smtClean="0"/>
              <a:t>object</a:t>
            </a:r>
            <a:r>
              <a:rPr lang="hu-HU" dirty="0" smtClean="0"/>
              <a:t>	)</a:t>
            </a:r>
            <a:endParaRPr lang="hu-HU" dirty="0"/>
          </a:p>
        </p:txBody>
      </p:sp>
    </p:spTree>
    <p:extLst>
      <p:ext uri="{BB962C8B-B14F-4D97-AF65-F5344CB8AC3E}">
        <p14:creationId xmlns:p14="http://schemas.microsoft.com/office/powerpoint/2010/main" val="25512860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Global </a:t>
            </a:r>
            <a:r>
              <a:rPr lang="hu-HU" dirty="0" err="1" smtClean="0"/>
              <a:t>or</a:t>
            </a:r>
            <a:r>
              <a:rPr lang="hu-HU" dirty="0" smtClean="0"/>
              <a:t> </a:t>
            </a:r>
            <a:r>
              <a:rPr lang="hu-HU" dirty="0" err="1" smtClean="0"/>
              <a:t>semi-global</a:t>
            </a:r>
            <a:r>
              <a:rPr lang="hu-HU" dirty="0" smtClean="0"/>
              <a:t> DEM </a:t>
            </a:r>
            <a:r>
              <a:rPr lang="hu-HU" dirty="0" err="1" smtClean="0"/>
              <a:t>model</a:t>
            </a:r>
            <a:r>
              <a:rPr lang="hu-HU" dirty="0" err="1"/>
              <a:t>s</a:t>
            </a:r>
            <a:endParaRPr lang="hu-HU" dirty="0"/>
          </a:p>
        </p:txBody>
      </p:sp>
      <p:sp>
        <p:nvSpPr>
          <p:cNvPr id="3" name="Tartalom helye 2"/>
          <p:cNvSpPr>
            <a:spLocks noGrp="1"/>
          </p:cNvSpPr>
          <p:nvPr>
            <p:ph sz="quarter" idx="1"/>
          </p:nvPr>
        </p:nvSpPr>
        <p:spPr/>
        <p:txBody>
          <a:bodyPr>
            <a:normAutofit/>
          </a:bodyPr>
          <a:lstStyle/>
          <a:p>
            <a:r>
              <a:rPr lang="hu-HU" dirty="0" smtClean="0"/>
              <a:t>GTOPO30 (</a:t>
            </a:r>
            <a:r>
              <a:rPr lang="hu-HU" dirty="0"/>
              <a:t>1996) https://lta.cr.usgs.gov/GTOPO30</a:t>
            </a:r>
            <a:endParaRPr lang="hu-HU" dirty="0" smtClean="0"/>
          </a:p>
          <a:p>
            <a:pPr lvl="1"/>
            <a:r>
              <a:rPr lang="en-US" dirty="0"/>
              <a:t>is a digital elevation model for </a:t>
            </a:r>
            <a:r>
              <a:rPr lang="en-US" dirty="0" smtClean="0"/>
              <a:t>the</a:t>
            </a:r>
            <a:r>
              <a:rPr lang="hu-HU" dirty="0" smtClean="0"/>
              <a:t> </a:t>
            </a:r>
            <a:r>
              <a:rPr lang="hu-HU" dirty="0" err="1" smtClean="0"/>
              <a:t>whole</a:t>
            </a:r>
            <a:r>
              <a:rPr lang="en-US" dirty="0" smtClean="0"/>
              <a:t> world</a:t>
            </a:r>
            <a:r>
              <a:rPr lang="hu-HU" dirty="0" smtClean="0"/>
              <a:t> (</a:t>
            </a:r>
            <a:r>
              <a:rPr lang="hu-HU" dirty="0" err="1" smtClean="0"/>
              <a:t>landmass</a:t>
            </a:r>
            <a:r>
              <a:rPr lang="hu-HU" dirty="0" smtClean="0"/>
              <a:t>)</a:t>
            </a:r>
            <a:r>
              <a:rPr lang="en-US" dirty="0" smtClean="0"/>
              <a:t>, </a:t>
            </a:r>
            <a:r>
              <a:rPr lang="en-US" dirty="0"/>
              <a:t>developed by USGS. It has a 30-arc second resolution (approximately 1 km), </a:t>
            </a:r>
            <a:r>
              <a:rPr lang="en-US" dirty="0" smtClean="0"/>
              <a:t>and </a:t>
            </a:r>
            <a:r>
              <a:rPr lang="en-US" dirty="0"/>
              <a:t>is split into 33 tiles stored in the USGS DEM file format.</a:t>
            </a:r>
            <a:endParaRPr lang="hu-HU" dirty="0" smtClean="0"/>
          </a:p>
          <a:p>
            <a:endParaRPr lang="hu-HU" dirty="0"/>
          </a:p>
          <a:p>
            <a:pPr marL="0" indent="0">
              <a:buNone/>
            </a:pPr>
            <a:endParaRPr lang="hu-HU" dirty="0" smtClean="0"/>
          </a:p>
          <a:p>
            <a:endParaRPr lang="hu-HU" dirty="0"/>
          </a:p>
        </p:txBody>
      </p:sp>
      <p:sp>
        <p:nvSpPr>
          <p:cNvPr id="4" name="AutoShape 2" descr="https://lta.cr.usgs.gov/sites/default/files/gt30src.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Tree>
    <p:extLst>
      <p:ext uri="{BB962C8B-B14F-4D97-AF65-F5344CB8AC3E}">
        <p14:creationId xmlns:p14="http://schemas.microsoft.com/office/powerpoint/2010/main" val="24439361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GTOPO30 </a:t>
            </a:r>
            <a:r>
              <a:rPr lang="hu-HU" dirty="0" err="1" smtClean="0"/>
              <a:t>data</a:t>
            </a:r>
            <a:r>
              <a:rPr lang="hu-HU" dirty="0" smtClean="0"/>
              <a:t> </a:t>
            </a:r>
            <a:r>
              <a:rPr lang="hu-HU" dirty="0" err="1" smtClean="0"/>
              <a:t>sources</a:t>
            </a:r>
            <a:endParaRPr lang="hu-HU" dirty="0"/>
          </a:p>
        </p:txBody>
      </p:sp>
      <p:sp>
        <p:nvSpPr>
          <p:cNvPr id="3" name="Tartalom helye 2"/>
          <p:cNvSpPr>
            <a:spLocks noGrp="1"/>
          </p:cNvSpPr>
          <p:nvPr>
            <p:ph sz="quarter" idx="1"/>
          </p:nvPr>
        </p:nvSpPr>
        <p:spPr/>
        <p:txBody>
          <a:bodyPr/>
          <a:lstStyle/>
          <a:p>
            <a:endParaRPr lang="hu-HU"/>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48" y="2204863"/>
            <a:ext cx="9178606" cy="4589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56978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smtClean="0"/>
              <a:t>SRTM </a:t>
            </a:r>
            <a:r>
              <a:rPr lang="hu-HU" dirty="0" err="1" smtClean="0"/>
              <a:t>Shuttle</a:t>
            </a:r>
            <a:r>
              <a:rPr lang="hu-HU" dirty="0" smtClean="0"/>
              <a:t> Radar </a:t>
            </a:r>
            <a:r>
              <a:rPr lang="hu-HU" dirty="0" err="1" smtClean="0"/>
              <a:t>Topographic</a:t>
            </a:r>
            <a:r>
              <a:rPr lang="hu-HU" dirty="0" smtClean="0"/>
              <a:t> </a:t>
            </a:r>
            <a:r>
              <a:rPr lang="hu-HU" dirty="0" err="1" smtClean="0"/>
              <a:t>Mission</a:t>
            </a:r>
            <a:endParaRPr lang="hu-HU" dirty="0"/>
          </a:p>
        </p:txBody>
      </p:sp>
      <p:sp>
        <p:nvSpPr>
          <p:cNvPr id="3" name="Tartalom helye 2"/>
          <p:cNvSpPr>
            <a:spLocks noGrp="1"/>
          </p:cNvSpPr>
          <p:nvPr>
            <p:ph sz="quarter" idx="1"/>
          </p:nvPr>
        </p:nvSpPr>
        <p:spPr/>
        <p:txBody>
          <a:bodyPr>
            <a:normAutofit fontScale="92500" lnSpcReduction="20000"/>
          </a:bodyPr>
          <a:lstStyle/>
          <a:p>
            <a:r>
              <a:rPr lang="hu-HU" dirty="0"/>
              <a:t>SRTM90 (2000</a:t>
            </a:r>
            <a:r>
              <a:rPr lang="hu-HU" dirty="0" smtClean="0"/>
              <a:t>)</a:t>
            </a:r>
          </a:p>
          <a:p>
            <a:r>
              <a:rPr lang="en-US" dirty="0"/>
              <a:t>The Shuttle Radar Topography Mission (SRTM) is a joint project between the National Geospatial-Intelligence Agency (NGA) and the National Aeronautics and Space Administration (NASA).  The objective of this project is to produce digital topographic data for 80% of the Earth's land surface (all land areas between 60° north and 56° south latitude), with data points located every 1-arc second (approximately 30 meters) on a latitude/longitude grid.  The absolute vertical accuracy of the elevation data will be 16 meters (at 90% confidence).</a:t>
            </a:r>
            <a:endParaRPr lang="hu-HU" dirty="0"/>
          </a:p>
        </p:txBody>
      </p:sp>
    </p:spTree>
    <p:extLst>
      <p:ext uri="{BB962C8B-B14F-4D97-AF65-F5344CB8AC3E}">
        <p14:creationId xmlns:p14="http://schemas.microsoft.com/office/powerpoint/2010/main" val="42065170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SRTM</a:t>
            </a:r>
            <a:endParaRPr lang="hu-HU" dirty="0"/>
          </a:p>
        </p:txBody>
      </p:sp>
      <p:sp>
        <p:nvSpPr>
          <p:cNvPr id="3" name="Tartalom helye 2"/>
          <p:cNvSpPr>
            <a:spLocks noGrp="1"/>
          </p:cNvSpPr>
          <p:nvPr>
            <p:ph sz="quarter" idx="1"/>
          </p:nvPr>
        </p:nvSpPr>
        <p:spPr/>
        <p:txBody>
          <a:bodyPr/>
          <a:lstStyle/>
          <a:p>
            <a:r>
              <a:rPr lang="en-US" dirty="0"/>
              <a:t>LAUNCH DATE: Feb. 11th 2000 </a:t>
            </a:r>
            <a:endParaRPr lang="hu-HU" dirty="0" smtClean="0"/>
          </a:p>
          <a:p>
            <a:r>
              <a:rPr lang="en-US" dirty="0" smtClean="0"/>
              <a:t>DURATION</a:t>
            </a:r>
            <a:r>
              <a:rPr lang="en-US" dirty="0"/>
              <a:t>: 11 days </a:t>
            </a:r>
            <a:br>
              <a:rPr lang="en-US" dirty="0"/>
            </a:br>
            <a:r>
              <a:rPr lang="en-US" dirty="0"/>
              <a:t>SPACE SHUTTLE: Endeavour</a:t>
            </a:r>
            <a:endParaRPr lang="hu-HU" dirty="0"/>
          </a:p>
        </p:txBody>
      </p:sp>
      <p:pic>
        <p:nvPicPr>
          <p:cNvPr id="6146" name="Picture 2" descr="Close up of Space Shuttle over the Ear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4" y="1916832"/>
            <a:ext cx="1943100" cy="3952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29594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SRTM</a:t>
            </a:r>
            <a:endParaRPr lang="hu-HU" dirty="0"/>
          </a:p>
        </p:txBody>
      </p:sp>
      <p:pic>
        <p:nvPicPr>
          <p:cNvPr id="4" name="Tartalom helye 3" descr="erdely.png"/>
          <p:cNvPicPr>
            <a:picLocks noGrp="1" noChangeAspect="1"/>
          </p:cNvPicPr>
          <p:nvPr>
            <p:ph sz="quarter" idx="1"/>
          </p:nvPr>
        </p:nvPicPr>
        <p:blipFill>
          <a:blip r:embed="rId2" cstate="print"/>
          <a:stretch>
            <a:fillRect/>
          </a:stretch>
        </p:blipFill>
        <p:spPr>
          <a:xfrm>
            <a:off x="179512" y="1916832"/>
            <a:ext cx="8855124" cy="4427562"/>
          </a:xfrm>
          <a:prstGeom prst="rect">
            <a:avLst/>
          </a:prstGeom>
        </p:spPr>
      </p:pic>
    </p:spTree>
    <p:extLst>
      <p:ext uri="{BB962C8B-B14F-4D97-AF65-F5344CB8AC3E}">
        <p14:creationId xmlns:p14="http://schemas.microsoft.com/office/powerpoint/2010/main" val="32667109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Available</a:t>
            </a:r>
            <a:r>
              <a:rPr lang="hu-HU" dirty="0" smtClean="0"/>
              <a:t> SRTM </a:t>
            </a:r>
            <a:r>
              <a:rPr lang="hu-HU" dirty="0" err="1" smtClean="0"/>
              <a:t>models</a:t>
            </a:r>
            <a:endParaRPr lang="hu-HU" dirty="0"/>
          </a:p>
        </p:txBody>
      </p:sp>
      <p:sp>
        <p:nvSpPr>
          <p:cNvPr id="3" name="Tartalom helye 2"/>
          <p:cNvSpPr>
            <a:spLocks noGrp="1"/>
          </p:cNvSpPr>
          <p:nvPr>
            <p:ph sz="quarter" idx="1"/>
          </p:nvPr>
        </p:nvSpPr>
        <p:spPr/>
        <p:txBody>
          <a:bodyPr/>
          <a:lstStyle/>
          <a:p>
            <a:r>
              <a:rPr lang="hu-HU" dirty="0" smtClean="0"/>
              <a:t>SRTM90</a:t>
            </a:r>
            <a:r>
              <a:rPr lang="hu-HU" dirty="0" smtClean="0">
                <a:sym typeface="Wingdings" panose="05000000000000000000" pitchFamily="2" charset="2"/>
              </a:rPr>
              <a:t> 3 arc </a:t>
            </a:r>
            <a:r>
              <a:rPr lang="hu-HU" dirty="0" err="1" smtClean="0">
                <a:sym typeface="Wingdings" panose="05000000000000000000" pitchFamily="2" charset="2"/>
              </a:rPr>
              <a:t>seonds</a:t>
            </a:r>
            <a:r>
              <a:rPr lang="hu-HU" dirty="0" smtClean="0">
                <a:sym typeface="Wingdings" panose="05000000000000000000" pitchFamily="2" charset="2"/>
              </a:rPr>
              <a:t> ~ 90 m</a:t>
            </a:r>
          </a:p>
          <a:p>
            <a:r>
              <a:rPr lang="hu-HU" dirty="0" smtClean="0">
                <a:sym typeface="Wingdings" panose="05000000000000000000" pitchFamily="2" charset="2"/>
              </a:rPr>
              <a:t>SRTM30 30 arc </a:t>
            </a:r>
            <a:r>
              <a:rPr lang="hu-HU" dirty="0" err="1" smtClean="0">
                <a:sym typeface="Wingdings" panose="05000000000000000000" pitchFamily="2" charset="2"/>
              </a:rPr>
              <a:t>seconds</a:t>
            </a:r>
            <a:r>
              <a:rPr lang="hu-HU" dirty="0" smtClean="0">
                <a:sym typeface="Wingdings" panose="05000000000000000000" pitchFamily="2" charset="2"/>
              </a:rPr>
              <a:t> ~ 1km </a:t>
            </a:r>
          </a:p>
          <a:p>
            <a:endParaRPr lang="hu-HU" dirty="0">
              <a:sym typeface="Wingdings" panose="05000000000000000000" pitchFamily="2" charset="2"/>
            </a:endParaRPr>
          </a:p>
          <a:p>
            <a:r>
              <a:rPr lang="hu-HU" dirty="0" err="1" smtClean="0">
                <a:sym typeface="Wingdings" panose="05000000000000000000" pitchFamily="2" charset="2"/>
              </a:rPr>
              <a:t>For</a:t>
            </a:r>
            <a:r>
              <a:rPr lang="hu-HU" dirty="0" smtClean="0">
                <a:sym typeface="Wingdings" panose="05000000000000000000" pitchFamily="2" charset="2"/>
              </a:rPr>
              <a:t> </a:t>
            </a:r>
            <a:r>
              <a:rPr lang="hu-HU" dirty="0" err="1" smtClean="0">
                <a:sym typeface="Wingdings" panose="05000000000000000000" pitchFamily="2" charset="2"/>
              </a:rPr>
              <a:t>the</a:t>
            </a:r>
            <a:r>
              <a:rPr lang="hu-HU" dirty="0" smtClean="0">
                <a:sym typeface="Wingdings" panose="05000000000000000000" pitchFamily="2" charset="2"/>
              </a:rPr>
              <a:t> USA: 1 arc </a:t>
            </a:r>
            <a:r>
              <a:rPr lang="hu-HU" dirty="0" err="1" smtClean="0">
                <a:sym typeface="Wingdings" panose="05000000000000000000" pitchFamily="2" charset="2"/>
              </a:rPr>
              <a:t>seconds</a:t>
            </a:r>
            <a:r>
              <a:rPr lang="hu-HU" dirty="0" smtClean="0">
                <a:sym typeface="Wingdings" panose="05000000000000000000" pitchFamily="2" charset="2"/>
              </a:rPr>
              <a:t> ~ 30 m</a:t>
            </a:r>
          </a:p>
          <a:p>
            <a:r>
              <a:rPr lang="hu-HU" dirty="0">
                <a:sym typeface="Wingdings" panose="05000000000000000000" pitchFamily="2" charset="2"/>
              </a:rPr>
              <a:t>http://www.cgiar-csi.org/data/srtm-90m-digital-elevation-database-v4-1</a:t>
            </a:r>
          </a:p>
          <a:p>
            <a:r>
              <a:rPr lang="hu-HU" u="sng" dirty="0" smtClean="0">
                <a:sym typeface="Wingdings" panose="05000000000000000000" pitchFamily="2" charset="2"/>
              </a:rPr>
              <a:t>News </a:t>
            </a:r>
            <a:r>
              <a:rPr lang="hu-HU" u="sng" dirty="0" err="1" smtClean="0">
                <a:sym typeface="Wingdings" panose="05000000000000000000" pitchFamily="2" charset="2"/>
              </a:rPr>
              <a:t>in</a:t>
            </a:r>
            <a:r>
              <a:rPr lang="hu-HU" u="sng" dirty="0" smtClean="0">
                <a:sym typeface="Wingdings" panose="05000000000000000000" pitchFamily="2" charset="2"/>
              </a:rPr>
              <a:t> </a:t>
            </a:r>
            <a:r>
              <a:rPr lang="hu-HU" u="sng" dirty="0" err="1" smtClean="0">
                <a:sym typeface="Wingdings" panose="05000000000000000000" pitchFamily="2" charset="2"/>
              </a:rPr>
              <a:t>September</a:t>
            </a:r>
            <a:r>
              <a:rPr lang="hu-HU" u="sng" dirty="0" smtClean="0">
                <a:sym typeface="Wingdings" panose="05000000000000000000" pitchFamily="2" charset="2"/>
              </a:rPr>
              <a:t> 2014: </a:t>
            </a:r>
            <a:r>
              <a:rPr lang="hu-HU" dirty="0" smtClean="0">
                <a:sym typeface="Wingdings" panose="05000000000000000000" pitchFamily="2" charset="2"/>
              </a:rPr>
              <a:t>1 arc </a:t>
            </a:r>
            <a:r>
              <a:rPr lang="hu-HU" dirty="0" err="1" smtClean="0">
                <a:sym typeface="Wingdings" panose="05000000000000000000" pitchFamily="2" charset="2"/>
              </a:rPr>
              <a:t>seconds</a:t>
            </a:r>
            <a:r>
              <a:rPr lang="hu-HU" dirty="0" smtClean="0">
                <a:sym typeface="Wingdings" panose="05000000000000000000" pitchFamily="2" charset="2"/>
              </a:rPr>
              <a:t> </a:t>
            </a:r>
            <a:r>
              <a:rPr lang="hu-HU" dirty="0" err="1" smtClean="0">
                <a:sym typeface="Wingdings" panose="05000000000000000000" pitchFamily="2" charset="2"/>
              </a:rPr>
              <a:t>model</a:t>
            </a:r>
            <a:r>
              <a:rPr lang="hu-HU" dirty="0" smtClean="0">
                <a:sym typeface="Wingdings" panose="05000000000000000000" pitchFamily="2" charset="2"/>
              </a:rPr>
              <a:t> </a:t>
            </a:r>
            <a:r>
              <a:rPr lang="hu-HU" dirty="0" err="1" smtClean="0">
                <a:sym typeface="Wingdings" panose="05000000000000000000" pitchFamily="2" charset="2"/>
              </a:rPr>
              <a:t>for</a:t>
            </a:r>
            <a:r>
              <a:rPr lang="hu-HU" dirty="0" smtClean="0">
                <a:sym typeface="Wingdings" panose="05000000000000000000" pitchFamily="2" charset="2"/>
              </a:rPr>
              <a:t> </a:t>
            </a:r>
            <a:r>
              <a:rPr lang="hu-HU" dirty="0" err="1" smtClean="0">
                <a:sym typeface="Wingdings" panose="05000000000000000000" pitchFamily="2" charset="2"/>
              </a:rPr>
              <a:t>the</a:t>
            </a:r>
            <a:r>
              <a:rPr lang="hu-HU" dirty="0" smtClean="0">
                <a:sym typeface="Wingdings" panose="05000000000000000000" pitchFamily="2" charset="2"/>
              </a:rPr>
              <a:t> „</a:t>
            </a:r>
            <a:r>
              <a:rPr lang="hu-HU" dirty="0" err="1" smtClean="0">
                <a:sym typeface="Wingdings" panose="05000000000000000000" pitchFamily="2" charset="2"/>
              </a:rPr>
              <a:t>whole</a:t>
            </a:r>
            <a:r>
              <a:rPr lang="hu-HU" dirty="0" smtClean="0">
                <a:sym typeface="Wingdings" panose="05000000000000000000" pitchFamily="2" charset="2"/>
              </a:rPr>
              <a:t>” </a:t>
            </a:r>
            <a:r>
              <a:rPr lang="hu-HU" dirty="0" err="1" smtClean="0">
                <a:sym typeface="Wingdings" panose="05000000000000000000" pitchFamily="2" charset="2"/>
              </a:rPr>
              <a:t>world</a:t>
            </a:r>
            <a:r>
              <a:rPr lang="hu-HU" dirty="0" smtClean="0">
                <a:sym typeface="Wingdings" panose="05000000000000000000" pitchFamily="2" charset="2"/>
              </a:rPr>
              <a:t> (80%) </a:t>
            </a:r>
            <a:r>
              <a:rPr lang="hu-HU" dirty="0" err="1" smtClean="0">
                <a:sym typeface="Wingdings" panose="05000000000000000000" pitchFamily="2" charset="2"/>
              </a:rPr>
              <a:t>during</a:t>
            </a:r>
            <a:r>
              <a:rPr lang="hu-HU" dirty="0" smtClean="0">
                <a:sym typeface="Wingdings" panose="05000000000000000000" pitchFamily="2" charset="2"/>
              </a:rPr>
              <a:t> </a:t>
            </a:r>
            <a:r>
              <a:rPr lang="hu-HU" dirty="0" err="1" smtClean="0">
                <a:sym typeface="Wingdings" panose="05000000000000000000" pitchFamily="2" charset="2"/>
              </a:rPr>
              <a:t>the</a:t>
            </a:r>
            <a:r>
              <a:rPr lang="hu-HU" dirty="0" smtClean="0">
                <a:sym typeface="Wingdings" panose="05000000000000000000" pitchFamily="2" charset="2"/>
              </a:rPr>
              <a:t> </a:t>
            </a:r>
            <a:r>
              <a:rPr lang="hu-HU" dirty="0" err="1" smtClean="0">
                <a:sym typeface="Wingdings" panose="05000000000000000000" pitchFamily="2" charset="2"/>
              </a:rPr>
              <a:t>next</a:t>
            </a:r>
            <a:r>
              <a:rPr lang="hu-HU" dirty="0" smtClean="0">
                <a:sym typeface="Wingdings" panose="05000000000000000000" pitchFamily="2" charset="2"/>
              </a:rPr>
              <a:t> </a:t>
            </a:r>
            <a:r>
              <a:rPr lang="hu-HU" dirty="0" err="1" smtClean="0">
                <a:sym typeface="Wingdings" panose="05000000000000000000" pitchFamily="2" charset="2"/>
              </a:rPr>
              <a:t>year</a:t>
            </a:r>
            <a:r>
              <a:rPr lang="hu-HU" dirty="0" smtClean="0">
                <a:sym typeface="Wingdings" panose="05000000000000000000" pitchFamily="2" charset="2"/>
              </a:rPr>
              <a:t>.</a:t>
            </a:r>
            <a:endParaRPr lang="hu-HU" u="sng" dirty="0"/>
          </a:p>
        </p:txBody>
      </p:sp>
    </p:spTree>
    <p:extLst>
      <p:ext uri="{BB962C8B-B14F-4D97-AF65-F5344CB8AC3E}">
        <p14:creationId xmlns:p14="http://schemas.microsoft.com/office/powerpoint/2010/main" val="1797766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ACE2</a:t>
            </a:r>
            <a:endParaRPr lang="hu-HU" dirty="0"/>
          </a:p>
        </p:txBody>
      </p:sp>
      <p:sp>
        <p:nvSpPr>
          <p:cNvPr id="3" name="Tartalom helye 2"/>
          <p:cNvSpPr>
            <a:spLocks noGrp="1"/>
          </p:cNvSpPr>
          <p:nvPr>
            <p:ph sz="quarter" idx="1"/>
          </p:nvPr>
        </p:nvSpPr>
        <p:spPr/>
        <p:txBody>
          <a:bodyPr>
            <a:normAutofit fontScale="70000" lnSpcReduction="20000"/>
          </a:bodyPr>
          <a:lstStyle/>
          <a:p>
            <a:r>
              <a:rPr lang="hu-HU" dirty="0">
                <a:hlinkClick r:id="rId2"/>
              </a:rPr>
              <a:t>http://</a:t>
            </a:r>
            <a:r>
              <a:rPr lang="hu-HU" dirty="0" smtClean="0">
                <a:hlinkClick r:id="rId2"/>
              </a:rPr>
              <a:t>tethys.eaprs.cse.dmu.ac.uk/ACE2/shared/overview</a:t>
            </a:r>
            <a:endParaRPr lang="hu-HU" dirty="0" smtClean="0"/>
          </a:p>
          <a:p>
            <a:r>
              <a:rPr lang="hu-HU" dirty="0" smtClean="0"/>
              <a:t>3, 9, 30 </a:t>
            </a:r>
            <a:r>
              <a:rPr lang="hu-HU" dirty="0" err="1" smtClean="0"/>
              <a:t>second</a:t>
            </a:r>
            <a:r>
              <a:rPr lang="hu-HU" dirty="0" smtClean="0"/>
              <a:t> and 5 minute </a:t>
            </a:r>
            <a:r>
              <a:rPr lang="hu-HU" dirty="0" err="1" smtClean="0"/>
              <a:t>dataset</a:t>
            </a:r>
            <a:endParaRPr lang="hu-HU" dirty="0" smtClean="0"/>
          </a:p>
          <a:p>
            <a:r>
              <a:rPr lang="en-US" dirty="0"/>
              <a:t>The new ACE2 Dataset has been created by </a:t>
            </a:r>
            <a:r>
              <a:rPr lang="en-US" dirty="0" err="1"/>
              <a:t>synergystically</a:t>
            </a:r>
            <a:r>
              <a:rPr lang="en-US" dirty="0"/>
              <a:t> merging the SRTM dataset with Satellite Radar Altimetry within the region bounded by ±60N.</a:t>
            </a:r>
            <a:br>
              <a:rPr lang="en-US" dirty="0"/>
            </a:br>
            <a:r>
              <a:rPr lang="en-US" dirty="0"/>
              <a:t>Over the areas lying outside the SRTMs latitude limits other sources have been used such as including GLOBE and the original ACE DEM, together with new matrices derived from reprocessing the ERS1 Geodetic Mission dataset with an enhanced </a:t>
            </a:r>
            <a:r>
              <a:rPr lang="en-US" dirty="0" err="1"/>
              <a:t>retracking</a:t>
            </a:r>
            <a:r>
              <a:rPr lang="en-US" dirty="0"/>
              <a:t> system, and the inclusion of data from other satellites.</a:t>
            </a:r>
            <a:br>
              <a:rPr lang="en-US" dirty="0"/>
            </a:br>
            <a:r>
              <a:rPr lang="en-US" dirty="0"/>
              <a:t>The main altimetry dataset used in the generation of the dataset was the ERS-1 Geodetic mission; which due to its small across track spacing presents a uniquely dense spatial distribution of tracks of Radar Altimeter data over land surfaces. Data from ERS-2 and </a:t>
            </a:r>
            <a:r>
              <a:rPr lang="en-US" dirty="0" err="1"/>
              <a:t>EnviSat</a:t>
            </a:r>
            <a:r>
              <a:rPr lang="en-US" dirty="0"/>
              <a:t> Ku-band are included where appropriate. All of the altimeter data have been reprocessed using the Berry Expert System to </a:t>
            </a:r>
            <a:r>
              <a:rPr lang="en-US" dirty="0" err="1"/>
              <a:t>retrack</a:t>
            </a:r>
            <a:r>
              <a:rPr lang="en-US" dirty="0"/>
              <a:t> the waveforms.</a:t>
            </a:r>
            <a:endParaRPr lang="hu-HU" dirty="0"/>
          </a:p>
        </p:txBody>
      </p:sp>
    </p:spTree>
    <p:extLst>
      <p:ext uri="{BB962C8B-B14F-4D97-AF65-F5344CB8AC3E}">
        <p14:creationId xmlns:p14="http://schemas.microsoft.com/office/powerpoint/2010/main" val="2284498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a:t>Point’s</a:t>
            </a:r>
            <a:r>
              <a:rPr lang="hu-HU" dirty="0"/>
              <a:t> </a:t>
            </a:r>
            <a:r>
              <a:rPr lang="hu-HU" dirty="0" err="1"/>
              <a:t>types</a:t>
            </a:r>
            <a:r>
              <a:rPr lang="hu-HU" dirty="0"/>
              <a:t> </a:t>
            </a:r>
          </a:p>
        </p:txBody>
      </p:sp>
      <p:sp>
        <p:nvSpPr>
          <p:cNvPr id="3" name="Tartalom helye 2"/>
          <p:cNvSpPr>
            <a:spLocks noGrp="1"/>
          </p:cNvSpPr>
          <p:nvPr>
            <p:ph sz="quarter" idx="1"/>
          </p:nvPr>
        </p:nvSpPr>
        <p:spPr/>
        <p:txBody>
          <a:bodyPr/>
          <a:lstStyle/>
          <a:p>
            <a:r>
              <a:rPr lang="hu-HU" dirty="0" err="1" smtClean="0"/>
              <a:t>Originally</a:t>
            </a:r>
            <a:r>
              <a:rPr lang="hu-HU" dirty="0" smtClean="0"/>
              <a:t> </a:t>
            </a:r>
            <a:r>
              <a:rPr lang="hu-HU" dirty="0" err="1" smtClean="0"/>
              <a:t>represented</a:t>
            </a:r>
            <a:r>
              <a:rPr lang="hu-HU" dirty="0" smtClean="0"/>
              <a:t> </a:t>
            </a:r>
            <a:r>
              <a:rPr lang="hu-HU" dirty="0" err="1" smtClean="0"/>
              <a:t>by</a:t>
            </a:r>
            <a:r>
              <a:rPr lang="hu-HU" dirty="0" smtClean="0"/>
              <a:t> a </a:t>
            </a:r>
            <a:r>
              <a:rPr lang="hu-HU" dirty="0" err="1" smtClean="0"/>
              <a:t>point</a:t>
            </a:r>
            <a:r>
              <a:rPr lang="hu-HU" dirty="0" smtClean="0"/>
              <a:t> </a:t>
            </a:r>
            <a:r>
              <a:rPr lang="hu-HU" dirty="0" err="1" smtClean="0"/>
              <a:t>symbol</a:t>
            </a:r>
            <a:r>
              <a:rPr lang="hu-HU" dirty="0" smtClean="0"/>
              <a:t>:</a:t>
            </a:r>
          </a:p>
          <a:p>
            <a:pPr marL="0" indent="0">
              <a:buNone/>
            </a:pPr>
            <a:r>
              <a:rPr lang="hu-HU" dirty="0"/>
              <a:t>	</a:t>
            </a:r>
            <a:r>
              <a:rPr lang="hu-HU" dirty="0" err="1" smtClean="0"/>
              <a:t>well</a:t>
            </a:r>
            <a:r>
              <a:rPr lang="hu-HU" dirty="0" smtClean="0"/>
              <a:t>, </a:t>
            </a:r>
            <a:r>
              <a:rPr lang="hu-HU" dirty="0" err="1" smtClean="0"/>
              <a:t>fountain</a:t>
            </a:r>
            <a:r>
              <a:rPr lang="hu-HU" dirty="0" smtClean="0"/>
              <a:t>, </a:t>
            </a:r>
            <a:r>
              <a:rPr lang="hu-HU" dirty="0" err="1" smtClean="0"/>
              <a:t>small</a:t>
            </a:r>
            <a:r>
              <a:rPr lang="hu-HU" dirty="0" smtClean="0"/>
              <a:t> building, spot </a:t>
            </a:r>
            <a:r>
              <a:rPr lang="hu-HU" dirty="0" err="1" smtClean="0"/>
              <a:t>height</a:t>
            </a:r>
            <a:endParaRPr lang="hu-HU" dirty="0" smtClean="0"/>
          </a:p>
          <a:p>
            <a:r>
              <a:rPr lang="hu-HU" dirty="0" err="1" smtClean="0"/>
              <a:t>Features</a:t>
            </a:r>
            <a:r>
              <a:rPr lang="hu-HU" dirty="0" smtClean="0"/>
              <a:t> </a:t>
            </a:r>
            <a:r>
              <a:rPr lang="hu-HU" dirty="0" err="1" smtClean="0"/>
              <a:t>represented</a:t>
            </a:r>
            <a:r>
              <a:rPr lang="hu-HU" dirty="0" smtClean="0"/>
              <a:t> </a:t>
            </a:r>
            <a:r>
              <a:rPr lang="hu-HU" dirty="0" err="1" smtClean="0"/>
              <a:t>by</a:t>
            </a:r>
            <a:r>
              <a:rPr lang="hu-HU" dirty="0" smtClean="0"/>
              <a:t> </a:t>
            </a:r>
            <a:r>
              <a:rPr lang="hu-HU" dirty="0" err="1" smtClean="0"/>
              <a:t>areal</a:t>
            </a:r>
            <a:r>
              <a:rPr lang="hu-HU" dirty="0" smtClean="0"/>
              <a:t> </a:t>
            </a:r>
            <a:r>
              <a:rPr lang="hu-HU" dirty="0" err="1" smtClean="0"/>
              <a:t>symbols</a:t>
            </a:r>
            <a:r>
              <a:rPr lang="hu-HU" dirty="0" smtClean="0"/>
              <a:t> </a:t>
            </a:r>
            <a:r>
              <a:rPr lang="hu-HU" dirty="0" err="1" smtClean="0"/>
              <a:t>on</a:t>
            </a:r>
            <a:r>
              <a:rPr lang="hu-HU" dirty="0" smtClean="0"/>
              <a:t> </a:t>
            </a:r>
            <a:r>
              <a:rPr lang="hu-HU" dirty="0" err="1" smtClean="0"/>
              <a:t>the</a:t>
            </a:r>
            <a:r>
              <a:rPr lang="hu-HU" dirty="0" smtClean="0"/>
              <a:t> </a:t>
            </a:r>
            <a:r>
              <a:rPr lang="hu-HU" dirty="0" err="1" smtClean="0"/>
              <a:t>source</a:t>
            </a:r>
            <a:r>
              <a:rPr lang="hu-HU" dirty="0" smtClean="0"/>
              <a:t> map, </a:t>
            </a:r>
            <a:r>
              <a:rPr lang="hu-HU" dirty="0" err="1" smtClean="0"/>
              <a:t>but</a:t>
            </a:r>
            <a:r>
              <a:rPr lang="hu-HU" dirty="0" smtClean="0"/>
              <a:t> </a:t>
            </a:r>
            <a:r>
              <a:rPr lang="hu-HU" dirty="0" err="1" smtClean="0"/>
              <a:t>will</a:t>
            </a:r>
            <a:r>
              <a:rPr lang="hu-HU" dirty="0" smtClean="0"/>
              <a:t> be </a:t>
            </a:r>
            <a:r>
              <a:rPr lang="hu-HU" dirty="0" err="1" smtClean="0"/>
              <a:t>represented</a:t>
            </a:r>
            <a:r>
              <a:rPr lang="hu-HU" dirty="0" smtClean="0"/>
              <a:t> </a:t>
            </a:r>
            <a:r>
              <a:rPr lang="hu-HU" dirty="0" err="1" smtClean="0"/>
              <a:t>as</a:t>
            </a:r>
            <a:r>
              <a:rPr lang="hu-HU" dirty="0" smtClean="0"/>
              <a:t> a </a:t>
            </a:r>
            <a:r>
              <a:rPr lang="hu-HU" dirty="0" err="1" smtClean="0"/>
              <a:t>point</a:t>
            </a:r>
            <a:r>
              <a:rPr lang="hu-HU" dirty="0" smtClean="0"/>
              <a:t> </a:t>
            </a:r>
            <a:r>
              <a:rPr lang="hu-HU" dirty="0" err="1" smtClean="0"/>
              <a:t>in</a:t>
            </a:r>
            <a:r>
              <a:rPr lang="hu-HU" dirty="0" smtClean="0"/>
              <a:t> </a:t>
            </a:r>
            <a:r>
              <a:rPr lang="hu-HU" dirty="0" err="1" smtClean="0"/>
              <a:t>the</a:t>
            </a:r>
            <a:r>
              <a:rPr lang="hu-HU" dirty="0" smtClean="0"/>
              <a:t> </a:t>
            </a:r>
            <a:r>
              <a:rPr lang="hu-HU" dirty="0" err="1" smtClean="0"/>
              <a:t>target</a:t>
            </a:r>
            <a:r>
              <a:rPr lang="hu-HU" dirty="0" smtClean="0"/>
              <a:t> </a:t>
            </a:r>
            <a:r>
              <a:rPr lang="hu-HU" dirty="0" err="1" smtClean="0"/>
              <a:t>scale</a:t>
            </a:r>
            <a:endParaRPr lang="hu-HU" dirty="0" smtClean="0"/>
          </a:p>
          <a:p>
            <a:pPr lvl="1"/>
            <a:r>
              <a:rPr lang="hu-HU" dirty="0" err="1" smtClean="0"/>
              <a:t>Lakes</a:t>
            </a:r>
            <a:r>
              <a:rPr lang="hu-HU" dirty="0" smtClean="0"/>
              <a:t>, </a:t>
            </a:r>
            <a:r>
              <a:rPr lang="hu-HU" dirty="0" err="1" smtClean="0"/>
              <a:t>ponds</a:t>
            </a:r>
            <a:r>
              <a:rPr lang="hu-HU" dirty="0" smtClean="0"/>
              <a:t>, </a:t>
            </a:r>
            <a:r>
              <a:rPr lang="hu-HU" dirty="0" err="1" smtClean="0"/>
              <a:t>airport</a:t>
            </a:r>
            <a:endParaRPr lang="hu-HU" dirty="0"/>
          </a:p>
        </p:txBody>
      </p:sp>
    </p:spTree>
    <p:extLst>
      <p:ext uri="{BB962C8B-B14F-4D97-AF65-F5344CB8AC3E}">
        <p14:creationId xmlns:p14="http://schemas.microsoft.com/office/powerpoint/2010/main" val="31539625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dirty="0" smtClean="0"/>
              <a:t>ETOPO1</a:t>
            </a:r>
            <a:endParaRPr lang="hu-HU" dirty="0"/>
          </a:p>
        </p:txBody>
      </p:sp>
      <p:sp>
        <p:nvSpPr>
          <p:cNvPr id="3" name="Tartalom helye 2"/>
          <p:cNvSpPr>
            <a:spLocks noGrp="1"/>
          </p:cNvSpPr>
          <p:nvPr>
            <p:ph sz="quarter" idx="1"/>
          </p:nvPr>
        </p:nvSpPr>
        <p:spPr/>
        <p:txBody>
          <a:bodyPr/>
          <a:lstStyle/>
          <a:p>
            <a:r>
              <a:rPr lang="hu-HU" dirty="0" smtClean="0"/>
              <a:t>Global </a:t>
            </a:r>
            <a:r>
              <a:rPr lang="hu-HU" dirty="0" err="1" smtClean="0"/>
              <a:t>model</a:t>
            </a:r>
            <a:r>
              <a:rPr lang="hu-HU" dirty="0" smtClean="0"/>
              <a:t>: 1 arc </a:t>
            </a:r>
            <a:r>
              <a:rPr lang="hu-HU" dirty="0" err="1" smtClean="0"/>
              <a:t>minutes</a:t>
            </a:r>
            <a:r>
              <a:rPr lang="hu-HU" dirty="0" smtClean="0"/>
              <a:t>.</a:t>
            </a:r>
          </a:p>
          <a:p>
            <a:r>
              <a:rPr lang="hu-HU" dirty="0" err="1" smtClean="0"/>
              <a:t>Bathymetry</a:t>
            </a:r>
            <a:r>
              <a:rPr lang="hu-HU" dirty="0" smtClean="0"/>
              <a:t>!</a:t>
            </a:r>
          </a:p>
          <a:p>
            <a:r>
              <a:rPr lang="hu-HU" dirty="0">
                <a:hlinkClick r:id="rId2"/>
              </a:rPr>
              <a:t>http://</a:t>
            </a:r>
            <a:r>
              <a:rPr lang="hu-HU" dirty="0" smtClean="0">
                <a:hlinkClick r:id="rId2"/>
              </a:rPr>
              <a:t>www.ngdc.noaa.gov/mgg/global/global.html</a:t>
            </a:r>
            <a:endParaRPr lang="hu-HU" dirty="0" smtClean="0"/>
          </a:p>
          <a:p>
            <a:r>
              <a:rPr lang="en-US" i="1" dirty="0"/>
              <a:t>ETOPO1 Ice Surface</a:t>
            </a:r>
            <a:r>
              <a:rPr lang="en-US" dirty="0"/>
              <a:t>: Grid of Earth's surface depicting the top of the Antarctic and Greenland ice sheets. </a:t>
            </a:r>
            <a:endParaRPr lang="hu-HU" dirty="0" smtClean="0"/>
          </a:p>
          <a:p>
            <a:r>
              <a:rPr lang="en-US" i="1" dirty="0" smtClean="0"/>
              <a:t>ETOPO1 </a:t>
            </a:r>
            <a:r>
              <a:rPr lang="en-US" i="1" dirty="0"/>
              <a:t>Bedrock</a:t>
            </a:r>
            <a:r>
              <a:rPr lang="en-US" dirty="0"/>
              <a:t>: Grid of Earth's surface depicting the bedrock underneath the ice sheets. </a:t>
            </a:r>
            <a:endParaRPr lang="hu-HU" dirty="0"/>
          </a:p>
        </p:txBody>
      </p:sp>
      <p:pic>
        <p:nvPicPr>
          <p:cNvPr id="1026" name="Picture 2" descr="ETOPO1 ice surfa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692696"/>
            <a:ext cx="3810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6260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Etopo</a:t>
            </a:r>
            <a:r>
              <a:rPr lang="hu-HU" dirty="0" smtClean="0"/>
              <a:t> 1 </a:t>
            </a:r>
            <a:r>
              <a:rPr lang="hu-HU" dirty="0" err="1" smtClean="0"/>
              <a:t>data</a:t>
            </a:r>
            <a:r>
              <a:rPr lang="hu-HU" dirty="0" smtClean="0"/>
              <a:t> </a:t>
            </a:r>
            <a:r>
              <a:rPr lang="hu-HU" dirty="0" err="1" smtClean="0"/>
              <a:t>sources</a:t>
            </a:r>
            <a:r>
              <a:rPr lang="hu-HU" dirty="0" smtClean="0"/>
              <a:t>, </a:t>
            </a:r>
            <a:r>
              <a:rPr lang="hu-HU" dirty="0" err="1" smtClean="0"/>
              <a:t>Ice</a:t>
            </a:r>
            <a:r>
              <a:rPr lang="hu-HU" dirty="0" smtClean="0"/>
              <a:t> </a:t>
            </a:r>
            <a:r>
              <a:rPr lang="hu-HU" dirty="0" err="1" smtClean="0"/>
              <a:t>Surface</a:t>
            </a:r>
            <a:endParaRPr lang="hu-HU" dirty="0"/>
          </a:p>
        </p:txBody>
      </p:sp>
      <p:sp>
        <p:nvSpPr>
          <p:cNvPr id="3" name="Tartalom helye 2"/>
          <p:cNvSpPr>
            <a:spLocks noGrp="1"/>
          </p:cNvSpPr>
          <p:nvPr>
            <p:ph sz="quarter" idx="1"/>
          </p:nvPr>
        </p:nvSpPr>
        <p:spPr/>
        <p:txBody>
          <a:bodyPr/>
          <a:lstStyle/>
          <a:p>
            <a:endParaRPr lang="hu-HU"/>
          </a:p>
        </p:txBody>
      </p:sp>
      <p:pic>
        <p:nvPicPr>
          <p:cNvPr id="3074" name="Picture 2" descr="etopo1 ice data sour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564904"/>
            <a:ext cx="8758254" cy="302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0093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Etopo1 </a:t>
            </a:r>
            <a:r>
              <a:rPr lang="hu-HU" dirty="0" err="1" smtClean="0"/>
              <a:t>data</a:t>
            </a:r>
            <a:r>
              <a:rPr lang="hu-HU" dirty="0" smtClean="0"/>
              <a:t> </a:t>
            </a:r>
            <a:r>
              <a:rPr lang="hu-HU" dirty="0" err="1" smtClean="0"/>
              <a:t>soruces</a:t>
            </a:r>
            <a:r>
              <a:rPr lang="hu-HU" dirty="0" smtClean="0"/>
              <a:t>, </a:t>
            </a:r>
            <a:r>
              <a:rPr lang="hu-HU" dirty="0" err="1" smtClean="0"/>
              <a:t>Bedrock</a:t>
            </a:r>
            <a:endParaRPr lang="hu-HU" dirty="0"/>
          </a:p>
        </p:txBody>
      </p:sp>
      <p:sp>
        <p:nvSpPr>
          <p:cNvPr id="3" name="Tartalom helye 2"/>
          <p:cNvSpPr>
            <a:spLocks noGrp="1"/>
          </p:cNvSpPr>
          <p:nvPr>
            <p:ph sz="quarter" idx="1"/>
          </p:nvPr>
        </p:nvSpPr>
        <p:spPr/>
        <p:txBody>
          <a:bodyPr/>
          <a:lstStyle/>
          <a:p>
            <a:endParaRPr lang="hu-HU" dirty="0"/>
          </a:p>
        </p:txBody>
      </p:sp>
      <p:pic>
        <p:nvPicPr>
          <p:cNvPr id="4098" name="Picture 2" descr="etopo1 ice data sour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53" y="2348880"/>
            <a:ext cx="8893616" cy="316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2273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ASTER GDEM (v2) 2011.</a:t>
            </a:r>
            <a:endParaRPr lang="hu-HU" dirty="0"/>
          </a:p>
        </p:txBody>
      </p:sp>
      <p:sp>
        <p:nvSpPr>
          <p:cNvPr id="3" name="Tartalom helye 2"/>
          <p:cNvSpPr>
            <a:spLocks noGrp="1"/>
          </p:cNvSpPr>
          <p:nvPr>
            <p:ph sz="quarter" idx="1"/>
          </p:nvPr>
        </p:nvSpPr>
        <p:spPr/>
        <p:txBody>
          <a:bodyPr>
            <a:normAutofit fontScale="85000" lnSpcReduction="20000"/>
          </a:bodyPr>
          <a:lstStyle/>
          <a:p>
            <a:r>
              <a:rPr lang="hu-HU" dirty="0" smtClean="0"/>
              <a:t>T</a:t>
            </a:r>
            <a:r>
              <a:rPr lang="en-US" dirty="0" smtClean="0"/>
              <a:t>he </a:t>
            </a:r>
            <a:r>
              <a:rPr lang="en-US" dirty="0"/>
              <a:t>Ministry of Economy, Trade, and Industry (METI) of Japan and the United States National Aeronautics and Space Administration (NASA) jointly announced the release of the Advanced </a:t>
            </a:r>
            <a:r>
              <a:rPr lang="en-US" dirty="0" err="1"/>
              <a:t>Spaceborne</a:t>
            </a:r>
            <a:r>
              <a:rPr lang="en-US" dirty="0"/>
              <a:t> Thermal Emission and Reflection Radiometer (ASTER) Global Digital Elevation Model Version 2 (GDEM V2) on October 17, 2011.</a:t>
            </a:r>
          </a:p>
          <a:p>
            <a:r>
              <a:rPr lang="en-US" dirty="0"/>
              <a:t>The first version of the ASTER GDEM, released in June 2009, was generated using stereo-pair images collected by the ASTER instrument onboard Terra. ASTER GDEM coverage spans from 83 degrees north latitude to 83 degrees south, encompassing 99 percent of Earth's landmass.</a:t>
            </a:r>
          </a:p>
          <a:p>
            <a:endParaRPr lang="hu-HU" dirty="0" smtClean="0"/>
          </a:p>
          <a:p>
            <a:r>
              <a:rPr lang="hu-HU" dirty="0" smtClean="0"/>
              <a:t>http</a:t>
            </a:r>
            <a:r>
              <a:rPr lang="hu-HU" dirty="0"/>
              <a:t>://gdem.ersdac.jspacesystems.or.jp/</a:t>
            </a:r>
          </a:p>
        </p:txBody>
      </p:sp>
    </p:spTree>
    <p:extLst>
      <p:ext uri="{BB962C8B-B14F-4D97-AF65-F5344CB8AC3E}">
        <p14:creationId xmlns:p14="http://schemas.microsoft.com/office/powerpoint/2010/main" val="34417464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err="1" smtClean="0"/>
              <a:t>In</a:t>
            </a:r>
            <a:r>
              <a:rPr lang="hu-HU" dirty="0" smtClean="0"/>
              <a:t> </a:t>
            </a:r>
            <a:r>
              <a:rPr lang="hu-HU" dirty="0" err="1" smtClean="0"/>
              <a:t>Aster</a:t>
            </a:r>
            <a:r>
              <a:rPr lang="hu-HU" dirty="0" smtClean="0"/>
              <a:t> GDEM, </a:t>
            </a:r>
            <a:r>
              <a:rPr lang="hu-HU" dirty="0" err="1" smtClean="0"/>
              <a:t>you</a:t>
            </a:r>
            <a:r>
              <a:rPr lang="hu-HU" dirty="0" smtClean="0"/>
              <a:t> </a:t>
            </a:r>
            <a:r>
              <a:rPr lang="hu-HU" dirty="0" err="1" smtClean="0"/>
              <a:t>can</a:t>
            </a:r>
            <a:r>
              <a:rPr lang="hu-HU" dirty="0" smtClean="0"/>
              <a:t> </a:t>
            </a:r>
            <a:r>
              <a:rPr lang="hu-HU" dirty="0" err="1" smtClean="0"/>
              <a:t>see</a:t>
            </a:r>
            <a:r>
              <a:rPr lang="hu-HU" dirty="0" smtClean="0"/>
              <a:t> </a:t>
            </a:r>
            <a:r>
              <a:rPr lang="hu-HU" dirty="0" err="1" smtClean="0"/>
              <a:t>the</a:t>
            </a:r>
            <a:r>
              <a:rPr lang="hu-HU" dirty="0" smtClean="0"/>
              <a:t> </a:t>
            </a:r>
            <a:r>
              <a:rPr lang="hu-HU" dirty="0" err="1" smtClean="0"/>
              <a:t>vegetation</a:t>
            </a:r>
            <a:endParaRPr lang="hu-HU" dirty="0"/>
          </a:p>
        </p:txBody>
      </p:sp>
      <p:pic>
        <p:nvPicPr>
          <p:cNvPr id="102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691257" y="1600200"/>
            <a:ext cx="7996435"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2303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EU-DEM</a:t>
            </a:r>
            <a:endParaRPr lang="hu-HU" dirty="0"/>
          </a:p>
        </p:txBody>
      </p:sp>
      <p:sp>
        <p:nvSpPr>
          <p:cNvPr id="3" name="Tartalom helye 2"/>
          <p:cNvSpPr>
            <a:spLocks noGrp="1"/>
          </p:cNvSpPr>
          <p:nvPr>
            <p:ph sz="quarter" idx="1"/>
          </p:nvPr>
        </p:nvSpPr>
        <p:spPr/>
        <p:txBody>
          <a:bodyPr/>
          <a:lstStyle/>
          <a:p>
            <a:r>
              <a:rPr lang="en-US" dirty="0"/>
              <a:t>The EU-DEM is a 3D raster dataset with elevations captured at 1 arc second postings (2.78E-4 degrees) or about every 30 </a:t>
            </a:r>
            <a:r>
              <a:rPr lang="en-US" dirty="0" err="1"/>
              <a:t>metre</a:t>
            </a:r>
            <a:r>
              <a:rPr lang="en-US" dirty="0"/>
              <a:t>. </a:t>
            </a:r>
            <a:endParaRPr lang="hu-HU" dirty="0" smtClean="0"/>
          </a:p>
          <a:p>
            <a:r>
              <a:rPr lang="hu-HU" dirty="0" err="1" smtClean="0"/>
              <a:t>Only</a:t>
            </a:r>
            <a:r>
              <a:rPr lang="hu-HU" dirty="0" smtClean="0"/>
              <a:t> EUROPE </a:t>
            </a:r>
          </a:p>
          <a:p>
            <a:r>
              <a:rPr lang="hu-HU" dirty="0" err="1" smtClean="0"/>
              <a:t>Merged</a:t>
            </a:r>
            <a:r>
              <a:rPr lang="hu-HU" dirty="0" smtClean="0"/>
              <a:t> SRTM and ASTER GDEM</a:t>
            </a:r>
          </a:p>
          <a:p>
            <a:r>
              <a:rPr lang="hu-HU" dirty="0"/>
              <a:t>http://land.copernicus.eu/in-situ/eu-dem</a:t>
            </a:r>
          </a:p>
        </p:txBody>
      </p:sp>
    </p:spTree>
    <p:extLst>
      <p:ext uri="{BB962C8B-B14F-4D97-AF65-F5344CB8AC3E}">
        <p14:creationId xmlns:p14="http://schemas.microsoft.com/office/powerpoint/2010/main" val="8601796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hu-HU"/>
          </a:p>
        </p:txBody>
      </p:sp>
      <p:sp>
        <p:nvSpPr>
          <p:cNvPr id="3" name="Title 2"/>
          <p:cNvSpPr>
            <a:spLocks noGrp="1"/>
          </p:cNvSpPr>
          <p:nvPr>
            <p:ph type="title"/>
          </p:nvPr>
        </p:nvSpPr>
        <p:spPr/>
        <p:txBody>
          <a:bodyPr/>
          <a:lstStyle/>
          <a:p>
            <a:r>
              <a:rPr lang="hu-HU" dirty="0" smtClean="0"/>
              <a:t>Working with DEMs</a:t>
            </a:r>
            <a:endParaRPr lang="hu-HU" dirty="0"/>
          </a:p>
        </p:txBody>
      </p:sp>
    </p:spTree>
    <p:extLst>
      <p:ext uri="{BB962C8B-B14F-4D97-AF65-F5344CB8AC3E}">
        <p14:creationId xmlns:p14="http://schemas.microsoft.com/office/powerpoint/2010/main" val="7374957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Problem</a:t>
            </a:r>
            <a:r>
              <a:rPr lang="hu-HU" dirty="0"/>
              <a:t> </a:t>
            </a:r>
          </a:p>
        </p:txBody>
      </p:sp>
      <p:sp>
        <p:nvSpPr>
          <p:cNvPr id="3" name="Tartalom helye 2"/>
          <p:cNvSpPr>
            <a:spLocks noGrp="1"/>
          </p:cNvSpPr>
          <p:nvPr>
            <p:ph sz="quarter" idx="1"/>
          </p:nvPr>
        </p:nvSpPr>
        <p:spPr/>
        <p:txBody>
          <a:bodyPr/>
          <a:lstStyle/>
          <a:p>
            <a:r>
              <a:rPr lang="hu-HU" dirty="0" err="1" smtClean="0"/>
              <a:t>If</a:t>
            </a:r>
            <a:r>
              <a:rPr lang="hu-HU" dirty="0" smtClean="0"/>
              <a:t> </a:t>
            </a:r>
            <a:r>
              <a:rPr lang="hu-HU" dirty="0" err="1" smtClean="0"/>
              <a:t>we</a:t>
            </a:r>
            <a:r>
              <a:rPr lang="hu-HU" dirty="0" smtClean="0"/>
              <a:t> </a:t>
            </a:r>
            <a:r>
              <a:rPr lang="hu-HU" dirty="0" err="1" smtClean="0"/>
              <a:t>would</a:t>
            </a:r>
            <a:r>
              <a:rPr lang="hu-HU" dirty="0" smtClean="0"/>
              <a:t> </a:t>
            </a:r>
            <a:r>
              <a:rPr lang="hu-HU" dirty="0" err="1" smtClean="0"/>
              <a:t>like</a:t>
            </a:r>
            <a:r>
              <a:rPr lang="hu-HU" dirty="0" smtClean="0"/>
              <a:t> </a:t>
            </a:r>
            <a:r>
              <a:rPr lang="hu-HU" dirty="0" err="1" smtClean="0"/>
              <a:t>to</a:t>
            </a:r>
            <a:r>
              <a:rPr lang="hu-HU" dirty="0" smtClean="0"/>
              <a:t> </a:t>
            </a:r>
            <a:r>
              <a:rPr lang="hu-HU" dirty="0" err="1" smtClean="0"/>
              <a:t>make</a:t>
            </a:r>
            <a:r>
              <a:rPr lang="hu-HU" dirty="0" smtClean="0"/>
              <a:t> a </a:t>
            </a:r>
            <a:r>
              <a:rPr lang="hu-HU" dirty="0" err="1" smtClean="0"/>
              <a:t>hypsometric</a:t>
            </a:r>
            <a:r>
              <a:rPr lang="hu-HU" dirty="0" smtClean="0"/>
              <a:t> map </a:t>
            </a:r>
            <a:r>
              <a:rPr lang="hu-HU" dirty="0" err="1" smtClean="0"/>
              <a:t>from</a:t>
            </a:r>
            <a:r>
              <a:rPr lang="hu-HU" dirty="0" smtClean="0"/>
              <a:t> ETOPO1,  and </a:t>
            </a:r>
            <a:r>
              <a:rPr lang="hu-HU" dirty="0" err="1" smtClean="0"/>
              <a:t>we</a:t>
            </a:r>
            <a:r>
              <a:rPr lang="hu-HU" dirty="0" smtClean="0"/>
              <a:t> </a:t>
            </a:r>
            <a:r>
              <a:rPr lang="hu-HU" dirty="0" err="1" smtClean="0"/>
              <a:t>color</a:t>
            </a:r>
            <a:r>
              <a:rPr lang="hu-HU" dirty="0" smtClean="0"/>
              <a:t> </a:t>
            </a:r>
            <a:r>
              <a:rPr lang="hu-HU" dirty="0" err="1" smtClean="0"/>
              <a:t>the</a:t>
            </a:r>
            <a:r>
              <a:rPr lang="hu-HU" dirty="0" smtClean="0"/>
              <a:t> </a:t>
            </a:r>
            <a:r>
              <a:rPr lang="hu-HU" dirty="0" err="1" smtClean="0"/>
              <a:t>lands</a:t>
            </a:r>
            <a:r>
              <a:rPr lang="hu-HU" dirty="0" smtClean="0"/>
              <a:t> </a:t>
            </a:r>
            <a:r>
              <a:rPr lang="hu-HU" dirty="0" err="1" smtClean="0"/>
              <a:t>and</a:t>
            </a:r>
            <a:r>
              <a:rPr lang="hu-HU" dirty="0" smtClean="0"/>
              <a:t> </a:t>
            </a:r>
            <a:r>
              <a:rPr lang="hu-HU" dirty="0" err="1" smtClean="0"/>
              <a:t>the</a:t>
            </a:r>
            <a:r>
              <a:rPr lang="hu-HU" dirty="0" smtClean="0"/>
              <a:t> </a:t>
            </a:r>
            <a:r>
              <a:rPr lang="hu-HU" dirty="0" err="1" smtClean="0"/>
              <a:t>oceans</a:t>
            </a:r>
            <a:r>
              <a:rPr lang="hu-HU" dirty="0" smtClean="0"/>
              <a:t>, </a:t>
            </a:r>
            <a:r>
              <a:rPr lang="hu-HU" dirty="0" err="1" smtClean="0"/>
              <a:t>we</a:t>
            </a:r>
            <a:r>
              <a:rPr lang="hu-HU" dirty="0" smtClean="0"/>
              <a:t> </a:t>
            </a:r>
            <a:r>
              <a:rPr lang="hu-HU" dirty="0" err="1" smtClean="0"/>
              <a:t>will</a:t>
            </a:r>
            <a:r>
              <a:rPr lang="hu-HU" dirty="0" smtClean="0"/>
              <a:t> </a:t>
            </a:r>
            <a:r>
              <a:rPr lang="hu-HU" dirty="0" err="1" smtClean="0"/>
              <a:t>find</a:t>
            </a:r>
            <a:r>
              <a:rPr lang="hu-HU" dirty="0" smtClean="0"/>
              <a:t> </a:t>
            </a:r>
            <a:r>
              <a:rPr lang="hu-HU" dirty="0" err="1" smtClean="0"/>
              <a:t>some</a:t>
            </a:r>
            <a:r>
              <a:rPr lang="hu-HU" dirty="0" smtClean="0"/>
              <a:t> </a:t>
            </a:r>
            <a:r>
              <a:rPr lang="hu-HU" dirty="0" err="1" smtClean="0"/>
              <a:t>continent</a:t>
            </a:r>
            <a:r>
              <a:rPr lang="hu-HU" dirty="0" smtClean="0"/>
              <a:t> </a:t>
            </a:r>
            <a:r>
              <a:rPr lang="hu-HU" dirty="0" err="1" smtClean="0"/>
              <a:t>areas</a:t>
            </a:r>
            <a:r>
              <a:rPr lang="hu-HU" dirty="0" smtClean="0"/>
              <a:t> (The </a:t>
            </a:r>
            <a:r>
              <a:rPr lang="hu-HU" dirty="0" err="1" smtClean="0"/>
              <a:t>Netherlands</a:t>
            </a:r>
            <a:r>
              <a:rPr lang="hu-HU" dirty="0" smtClean="0"/>
              <a:t>), </a:t>
            </a:r>
            <a:r>
              <a:rPr lang="hu-HU" dirty="0" err="1" smtClean="0"/>
              <a:t>where</a:t>
            </a:r>
            <a:r>
              <a:rPr lang="hu-HU" dirty="0" smtClean="0"/>
              <a:t> </a:t>
            </a:r>
            <a:r>
              <a:rPr lang="hu-HU" dirty="0" err="1" smtClean="0"/>
              <a:t>there</a:t>
            </a:r>
            <a:r>
              <a:rPr lang="hu-HU" dirty="0" smtClean="0"/>
              <a:t> </a:t>
            </a:r>
            <a:r>
              <a:rPr lang="hu-HU" dirty="0" err="1" smtClean="0"/>
              <a:t>are</a:t>
            </a:r>
            <a:r>
              <a:rPr lang="hu-HU" dirty="0" smtClean="0"/>
              <a:t> </a:t>
            </a:r>
            <a:r>
              <a:rPr lang="hu-HU" dirty="0" err="1" smtClean="0"/>
              <a:t>land</a:t>
            </a:r>
            <a:r>
              <a:rPr lang="hu-HU" dirty="0" smtClean="0"/>
              <a:t> </a:t>
            </a:r>
            <a:r>
              <a:rPr lang="hu-HU" dirty="0" err="1" smtClean="0"/>
              <a:t>under</a:t>
            </a:r>
            <a:r>
              <a:rPr lang="hu-HU" dirty="0" smtClean="0"/>
              <a:t> </a:t>
            </a:r>
            <a:r>
              <a:rPr lang="hu-HU" dirty="0" err="1" smtClean="0"/>
              <a:t>the</a:t>
            </a:r>
            <a:r>
              <a:rPr lang="hu-HU" dirty="0" smtClean="0"/>
              <a:t> </a:t>
            </a:r>
            <a:r>
              <a:rPr lang="hu-HU" dirty="0" err="1" smtClean="0"/>
              <a:t>sea</a:t>
            </a:r>
            <a:r>
              <a:rPr lang="hu-HU" dirty="0" smtClean="0"/>
              <a:t> </a:t>
            </a:r>
            <a:r>
              <a:rPr lang="hu-HU" dirty="0" err="1" smtClean="0"/>
              <a:t>level</a:t>
            </a:r>
            <a:r>
              <a:rPr lang="hu-HU" dirty="0" smtClean="0"/>
              <a:t>. </a:t>
            </a:r>
            <a:r>
              <a:rPr lang="hu-HU" dirty="0" err="1" smtClean="0"/>
              <a:t>In</a:t>
            </a:r>
            <a:r>
              <a:rPr lang="hu-HU" dirty="0" smtClean="0"/>
              <a:t> </a:t>
            </a:r>
            <a:r>
              <a:rPr lang="hu-HU" dirty="0" err="1" smtClean="0"/>
              <a:t>the</a:t>
            </a:r>
            <a:r>
              <a:rPr lang="hu-HU" dirty="0" smtClean="0"/>
              <a:t> </a:t>
            </a:r>
            <a:r>
              <a:rPr lang="hu-HU" dirty="0" err="1" smtClean="0"/>
              <a:t>model</a:t>
            </a:r>
            <a:r>
              <a:rPr lang="hu-HU" dirty="0" smtClean="0"/>
              <a:t>, </a:t>
            </a:r>
            <a:r>
              <a:rPr lang="hu-HU" dirty="0" err="1" smtClean="0"/>
              <a:t>it</a:t>
            </a:r>
            <a:r>
              <a:rPr lang="hu-HU" dirty="0" smtClean="0"/>
              <a:t> </a:t>
            </a:r>
            <a:r>
              <a:rPr lang="hu-HU" dirty="0" err="1" smtClean="0"/>
              <a:t>looks</a:t>
            </a:r>
            <a:r>
              <a:rPr lang="hu-HU" dirty="0" smtClean="0"/>
              <a:t> </a:t>
            </a:r>
            <a:r>
              <a:rPr lang="hu-HU" dirty="0" err="1" smtClean="0"/>
              <a:t>like</a:t>
            </a:r>
            <a:r>
              <a:rPr lang="hu-HU" dirty="0" smtClean="0"/>
              <a:t> </a:t>
            </a:r>
            <a:r>
              <a:rPr lang="hu-HU" dirty="0" err="1" smtClean="0"/>
              <a:t>it</a:t>
            </a:r>
            <a:r>
              <a:rPr lang="hu-HU" dirty="0" smtClean="0"/>
              <a:t> is a part of </a:t>
            </a:r>
            <a:r>
              <a:rPr lang="hu-HU" dirty="0" err="1" smtClean="0"/>
              <a:t>ocean</a:t>
            </a:r>
            <a:r>
              <a:rPr lang="hu-HU" dirty="0" smtClean="0"/>
              <a:t>. </a:t>
            </a:r>
            <a:r>
              <a:rPr lang="hu-HU" dirty="0" err="1" smtClean="0"/>
              <a:t>But</a:t>
            </a:r>
            <a:r>
              <a:rPr lang="hu-HU" dirty="0" smtClean="0"/>
              <a:t> </a:t>
            </a:r>
            <a:r>
              <a:rPr lang="hu-HU" dirty="0" err="1" smtClean="0"/>
              <a:t>in</a:t>
            </a:r>
            <a:r>
              <a:rPr lang="hu-HU" dirty="0" smtClean="0"/>
              <a:t> </a:t>
            </a:r>
            <a:r>
              <a:rPr lang="hu-HU" dirty="0" err="1" smtClean="0"/>
              <a:t>fact</a:t>
            </a:r>
            <a:r>
              <a:rPr lang="hu-HU" dirty="0" smtClean="0"/>
              <a:t> </a:t>
            </a:r>
            <a:r>
              <a:rPr lang="hu-HU" dirty="0" err="1" smtClean="0"/>
              <a:t>it</a:t>
            </a:r>
            <a:r>
              <a:rPr lang="hu-HU" dirty="0" smtClean="0"/>
              <a:t> is a </a:t>
            </a:r>
            <a:r>
              <a:rPr lang="hu-HU" dirty="0" err="1" smtClean="0"/>
              <a:t>continental</a:t>
            </a:r>
            <a:r>
              <a:rPr lang="hu-HU" dirty="0" smtClean="0"/>
              <a:t> </a:t>
            </a:r>
            <a:r>
              <a:rPr lang="hu-HU" dirty="0" err="1" smtClean="0"/>
              <a:t>area</a:t>
            </a:r>
            <a:r>
              <a:rPr lang="hu-HU" dirty="0" smtClean="0"/>
              <a:t>. </a:t>
            </a:r>
          </a:p>
          <a:p>
            <a:r>
              <a:rPr lang="hu-HU" dirty="0" err="1" smtClean="0"/>
              <a:t>How</a:t>
            </a:r>
            <a:r>
              <a:rPr lang="hu-HU" dirty="0" smtClean="0"/>
              <a:t> </a:t>
            </a:r>
            <a:r>
              <a:rPr lang="hu-HU" dirty="0" err="1" smtClean="0"/>
              <a:t>can</a:t>
            </a:r>
            <a:r>
              <a:rPr lang="hu-HU" dirty="0" smtClean="0"/>
              <a:t> </a:t>
            </a:r>
            <a:r>
              <a:rPr lang="hu-HU" dirty="0" err="1" smtClean="0"/>
              <a:t>we</a:t>
            </a:r>
            <a:r>
              <a:rPr lang="hu-HU" dirty="0" smtClean="0"/>
              <a:t> </a:t>
            </a:r>
            <a:r>
              <a:rPr lang="hu-HU" dirty="0" err="1" smtClean="0"/>
              <a:t>make</a:t>
            </a:r>
            <a:r>
              <a:rPr lang="hu-HU" dirty="0" smtClean="0"/>
              <a:t> a right </a:t>
            </a:r>
            <a:r>
              <a:rPr lang="hu-HU" dirty="0" err="1" smtClean="0"/>
              <a:t>representation</a:t>
            </a:r>
            <a:r>
              <a:rPr lang="hu-HU" dirty="0" smtClean="0"/>
              <a:t> of </a:t>
            </a:r>
            <a:r>
              <a:rPr lang="hu-HU" dirty="0" err="1" smtClean="0"/>
              <a:t>the</a:t>
            </a:r>
            <a:r>
              <a:rPr lang="hu-HU" dirty="0" smtClean="0"/>
              <a:t> </a:t>
            </a:r>
            <a:r>
              <a:rPr lang="hu-HU" dirty="0" err="1" smtClean="0"/>
              <a:t>land</a:t>
            </a:r>
            <a:r>
              <a:rPr lang="hu-HU" dirty="0"/>
              <a:t>?</a:t>
            </a:r>
          </a:p>
        </p:txBody>
      </p:sp>
    </p:spTree>
    <p:extLst>
      <p:ext uri="{BB962C8B-B14F-4D97-AF65-F5344CB8AC3E}">
        <p14:creationId xmlns:p14="http://schemas.microsoft.com/office/powerpoint/2010/main" val="16859757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err="1" smtClean="0"/>
              <a:t>Border</a:t>
            </a:r>
            <a:r>
              <a:rPr lang="hu-HU" dirty="0" smtClean="0"/>
              <a:t> </a:t>
            </a:r>
            <a:r>
              <a:rPr lang="hu-HU" dirty="0" err="1" smtClean="0"/>
              <a:t>lines</a:t>
            </a:r>
            <a:r>
              <a:rPr lang="hu-HU" dirty="0" smtClean="0"/>
              <a:t> and ETOPO1</a:t>
            </a:r>
            <a:endParaRPr lang="hu-HU" dirty="0"/>
          </a:p>
        </p:txBody>
      </p:sp>
      <p:pic>
        <p:nvPicPr>
          <p:cNvPr id="4" name="Tartalom helye 3"/>
          <p:cNvPicPr>
            <a:picLocks noGrp="1" noChangeAspect="1"/>
          </p:cNvPicPr>
          <p:nvPr>
            <p:ph sz="quarter" idx="1"/>
          </p:nvPr>
        </p:nvPicPr>
        <p:blipFill>
          <a:blip r:embed="rId2"/>
          <a:stretch>
            <a:fillRect/>
          </a:stretch>
        </p:blipFill>
        <p:spPr>
          <a:xfrm>
            <a:off x="755576" y="1600199"/>
            <a:ext cx="6743774" cy="5395019"/>
          </a:xfrm>
          <a:prstGeom prst="rect">
            <a:avLst/>
          </a:prstGeom>
        </p:spPr>
      </p:pic>
    </p:spTree>
    <p:extLst>
      <p:ext uri="{BB962C8B-B14F-4D97-AF65-F5344CB8AC3E}">
        <p14:creationId xmlns:p14="http://schemas.microsoft.com/office/powerpoint/2010/main" val="5051474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Create</a:t>
            </a:r>
            <a:r>
              <a:rPr lang="hu-HU" dirty="0" smtClean="0"/>
              <a:t> </a:t>
            </a:r>
            <a:r>
              <a:rPr lang="hu-HU" dirty="0" err="1" smtClean="0"/>
              <a:t>hypsometry</a:t>
            </a:r>
            <a:endParaRPr lang="hu-HU" dirty="0"/>
          </a:p>
        </p:txBody>
      </p:sp>
      <p:pic>
        <p:nvPicPr>
          <p:cNvPr id="4" name="Tartalom helye 3"/>
          <p:cNvPicPr>
            <a:picLocks noGrp="1" noChangeAspect="1"/>
          </p:cNvPicPr>
          <p:nvPr>
            <p:ph sz="quarter" idx="1"/>
          </p:nvPr>
        </p:nvPicPr>
        <p:blipFill>
          <a:blip r:embed="rId2"/>
          <a:stretch>
            <a:fillRect/>
          </a:stretch>
        </p:blipFill>
        <p:spPr>
          <a:xfrm>
            <a:off x="827584" y="1600199"/>
            <a:ext cx="6671766" cy="5337413"/>
          </a:xfrm>
          <a:prstGeom prst="rect">
            <a:avLst/>
          </a:prstGeom>
        </p:spPr>
      </p:pic>
    </p:spTree>
    <p:extLst>
      <p:ext uri="{BB962C8B-B14F-4D97-AF65-F5344CB8AC3E}">
        <p14:creationId xmlns:p14="http://schemas.microsoft.com/office/powerpoint/2010/main" val="2034514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err="1" smtClean="0"/>
              <a:t>Aggregation</a:t>
            </a:r>
            <a:r>
              <a:rPr lang="hu-HU" dirty="0" smtClean="0"/>
              <a:t> of a </a:t>
            </a:r>
            <a:r>
              <a:rPr lang="hu-HU" dirty="0" err="1" smtClean="0"/>
              <a:t>set</a:t>
            </a:r>
            <a:r>
              <a:rPr lang="hu-HU" dirty="0" smtClean="0"/>
              <a:t> of </a:t>
            </a:r>
            <a:r>
              <a:rPr lang="hu-HU" dirty="0" err="1" smtClean="0"/>
              <a:t>point</a:t>
            </a:r>
            <a:r>
              <a:rPr lang="hu-HU" dirty="0" smtClean="0"/>
              <a:t> </a:t>
            </a:r>
            <a:r>
              <a:rPr lang="hu-HU" dirty="0" err="1" smtClean="0"/>
              <a:t>features</a:t>
            </a:r>
            <a:endParaRPr lang="hu-HU" dirty="0"/>
          </a:p>
        </p:txBody>
      </p:sp>
      <p:sp>
        <p:nvSpPr>
          <p:cNvPr id="3" name="Tartalom helye 2"/>
          <p:cNvSpPr>
            <a:spLocks noGrp="1"/>
          </p:cNvSpPr>
          <p:nvPr>
            <p:ph sz="quarter" idx="1"/>
          </p:nvPr>
        </p:nvSpPr>
        <p:spPr/>
        <p:txBody>
          <a:bodyPr>
            <a:normAutofit lnSpcReduction="10000"/>
          </a:bodyPr>
          <a:lstStyle/>
          <a:p>
            <a:r>
              <a:rPr lang="hu-HU" dirty="0" err="1" smtClean="0"/>
              <a:t>Point</a:t>
            </a:r>
            <a:r>
              <a:rPr lang="hu-HU" dirty="0" smtClean="0"/>
              <a:t> </a:t>
            </a:r>
            <a:r>
              <a:rPr lang="hu-HU" dirty="0" err="1" smtClean="0"/>
              <a:t>categorization</a:t>
            </a:r>
            <a:r>
              <a:rPr lang="hu-HU" dirty="0" smtClean="0"/>
              <a:t> </a:t>
            </a:r>
            <a:r>
              <a:rPr lang="hu-HU" dirty="0" err="1" smtClean="0"/>
              <a:t>into</a:t>
            </a:r>
            <a:r>
              <a:rPr lang="hu-HU" dirty="0" smtClean="0"/>
              <a:t> </a:t>
            </a:r>
            <a:r>
              <a:rPr lang="hu-HU" dirty="0" err="1" smtClean="0"/>
              <a:t>groups</a:t>
            </a:r>
            <a:endParaRPr lang="hu-HU" dirty="0" smtClean="0"/>
          </a:p>
          <a:p>
            <a:r>
              <a:rPr lang="hu-HU" dirty="0" err="1" smtClean="0"/>
              <a:t>Spatial</a:t>
            </a:r>
            <a:r>
              <a:rPr lang="hu-HU" dirty="0" smtClean="0"/>
              <a:t> </a:t>
            </a:r>
            <a:r>
              <a:rPr lang="hu-HU" dirty="0" err="1" smtClean="0"/>
              <a:t>clustering</a:t>
            </a:r>
            <a:r>
              <a:rPr lang="hu-HU" dirty="0" smtClean="0"/>
              <a:t> is </a:t>
            </a:r>
            <a:r>
              <a:rPr lang="hu-HU" dirty="0" err="1" smtClean="0"/>
              <a:t>putting</a:t>
            </a:r>
            <a:r>
              <a:rPr lang="hu-HU" dirty="0" smtClean="0"/>
              <a:t> </a:t>
            </a:r>
            <a:r>
              <a:rPr lang="hu-HU" dirty="0" err="1" smtClean="0"/>
              <a:t>similar</a:t>
            </a:r>
            <a:r>
              <a:rPr lang="hu-HU" dirty="0" smtClean="0"/>
              <a:t> </a:t>
            </a:r>
            <a:r>
              <a:rPr lang="hu-HU" dirty="0" err="1" smtClean="0"/>
              <a:t>features</a:t>
            </a:r>
            <a:r>
              <a:rPr lang="hu-HU" dirty="0" smtClean="0"/>
              <a:t> </a:t>
            </a:r>
            <a:r>
              <a:rPr lang="hu-HU" dirty="0" err="1" smtClean="0"/>
              <a:t>into</a:t>
            </a:r>
            <a:r>
              <a:rPr lang="hu-HU" dirty="0" smtClean="0"/>
              <a:t> </a:t>
            </a:r>
            <a:r>
              <a:rPr lang="hu-HU" dirty="0" err="1" smtClean="0"/>
              <a:t>sam</a:t>
            </a:r>
            <a:r>
              <a:rPr lang="hu-HU" dirty="0" smtClean="0"/>
              <a:t> </a:t>
            </a:r>
            <a:r>
              <a:rPr lang="hu-HU" dirty="0" err="1" smtClean="0"/>
              <a:t>cluster</a:t>
            </a:r>
            <a:r>
              <a:rPr lang="hu-HU" dirty="0" smtClean="0">
                <a:sym typeface="Wingdings" panose="05000000000000000000" pitchFamily="2" charset="2"/>
              </a:rPr>
              <a:t> </a:t>
            </a:r>
            <a:r>
              <a:rPr lang="hu-HU" dirty="0" err="1" smtClean="0">
                <a:sym typeface="Wingdings" panose="05000000000000000000" pitchFamily="2" charset="2"/>
              </a:rPr>
              <a:t>Minimizing</a:t>
            </a:r>
            <a:r>
              <a:rPr lang="hu-HU" dirty="0" smtClean="0">
                <a:sym typeface="Wingdings" panose="05000000000000000000" pitchFamily="2" charset="2"/>
              </a:rPr>
              <a:t> </a:t>
            </a:r>
            <a:r>
              <a:rPr lang="hu-HU" dirty="0" err="1" smtClean="0">
                <a:sym typeface="Wingdings" panose="05000000000000000000" pitchFamily="2" charset="2"/>
              </a:rPr>
              <a:t>dispersion</a:t>
            </a:r>
            <a:r>
              <a:rPr lang="hu-HU" dirty="0" smtClean="0">
                <a:sym typeface="Wingdings" panose="05000000000000000000" pitchFamily="2" charset="2"/>
              </a:rPr>
              <a:t> </a:t>
            </a:r>
            <a:r>
              <a:rPr lang="hu-HU" dirty="0" err="1" smtClean="0">
                <a:sym typeface="Wingdings" panose="05000000000000000000" pitchFamily="2" charset="2"/>
              </a:rPr>
              <a:t>in</a:t>
            </a:r>
            <a:r>
              <a:rPr lang="hu-HU" dirty="0" smtClean="0">
                <a:sym typeface="Wingdings" panose="05000000000000000000" pitchFamily="2" charset="2"/>
              </a:rPr>
              <a:t> a </a:t>
            </a:r>
            <a:r>
              <a:rPr lang="hu-HU" dirty="0" err="1" smtClean="0">
                <a:sym typeface="Wingdings" panose="05000000000000000000" pitchFamily="2" charset="2"/>
              </a:rPr>
              <a:t>class</a:t>
            </a:r>
            <a:r>
              <a:rPr lang="hu-HU" dirty="0" smtClean="0">
                <a:sym typeface="Wingdings" panose="05000000000000000000" pitchFamily="2" charset="2"/>
              </a:rPr>
              <a:t>.</a:t>
            </a:r>
          </a:p>
          <a:p>
            <a:endParaRPr lang="hu-HU" dirty="0" smtClean="0"/>
          </a:p>
          <a:p>
            <a:r>
              <a:rPr lang="hu-HU" dirty="0" err="1" smtClean="0"/>
              <a:t>Clustering</a:t>
            </a:r>
            <a:r>
              <a:rPr lang="hu-HU" dirty="0" smtClean="0"/>
              <a:t> </a:t>
            </a:r>
            <a:r>
              <a:rPr lang="hu-HU" dirty="0"/>
              <a:t>is </a:t>
            </a:r>
            <a:r>
              <a:rPr lang="hu-HU" dirty="0" err="1"/>
              <a:t>also</a:t>
            </a:r>
            <a:r>
              <a:rPr lang="hu-HU" dirty="0"/>
              <a:t> </a:t>
            </a:r>
            <a:r>
              <a:rPr lang="hu-HU" dirty="0" err="1"/>
              <a:t>used</a:t>
            </a:r>
            <a:r>
              <a:rPr lang="hu-HU" dirty="0"/>
              <a:t> </a:t>
            </a:r>
            <a:r>
              <a:rPr lang="hu-HU" dirty="0" err="1" smtClean="0"/>
              <a:t>in</a:t>
            </a:r>
            <a:r>
              <a:rPr lang="hu-HU" dirty="0" smtClean="0"/>
              <a:t> </a:t>
            </a:r>
            <a:r>
              <a:rPr lang="hu-HU" dirty="0" err="1" smtClean="0"/>
              <a:t>remote</a:t>
            </a:r>
            <a:r>
              <a:rPr lang="hu-HU" dirty="0" smtClean="0"/>
              <a:t> </a:t>
            </a:r>
            <a:r>
              <a:rPr lang="hu-HU" dirty="0" err="1" smtClean="0"/>
              <a:t>sensing</a:t>
            </a:r>
            <a:endParaRPr lang="hu-HU" dirty="0" smtClean="0"/>
          </a:p>
          <a:p>
            <a:endParaRPr lang="hu-HU" dirty="0"/>
          </a:p>
          <a:p>
            <a:endParaRPr lang="hu-HU" dirty="0" smtClean="0"/>
          </a:p>
          <a:p>
            <a:pPr lvl="1"/>
            <a:r>
              <a:rPr lang="hu-HU" dirty="0" err="1" smtClean="0"/>
              <a:t>K-means</a:t>
            </a:r>
            <a:r>
              <a:rPr lang="hu-HU" dirty="0" smtClean="0"/>
              <a:t> </a:t>
            </a:r>
            <a:r>
              <a:rPr lang="hu-HU" dirty="0" err="1" smtClean="0"/>
              <a:t>clustering</a:t>
            </a:r>
            <a:r>
              <a:rPr lang="hu-HU" dirty="0" smtClean="0"/>
              <a:t> </a:t>
            </a:r>
          </a:p>
          <a:p>
            <a:pPr lvl="1"/>
            <a:r>
              <a:rPr lang="hu-HU" dirty="0" smtClean="0"/>
              <a:t>ISODATA</a:t>
            </a:r>
            <a:endParaRPr lang="hu-HU" dirty="0"/>
          </a:p>
        </p:txBody>
      </p:sp>
    </p:spTree>
    <p:extLst>
      <p:ext uri="{BB962C8B-B14F-4D97-AF65-F5344CB8AC3E}">
        <p14:creationId xmlns:p14="http://schemas.microsoft.com/office/powerpoint/2010/main" val="29038252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Check</a:t>
            </a:r>
            <a:r>
              <a:rPr lang="hu-HU" dirty="0" smtClean="0"/>
              <a:t> </a:t>
            </a:r>
            <a:r>
              <a:rPr lang="hu-HU" dirty="0" err="1" smtClean="0"/>
              <a:t>the</a:t>
            </a:r>
            <a:r>
              <a:rPr lang="hu-HU" dirty="0" smtClean="0"/>
              <a:t> </a:t>
            </a:r>
            <a:r>
              <a:rPr lang="hu-HU" dirty="0" err="1" smtClean="0"/>
              <a:t>areas</a:t>
            </a:r>
            <a:r>
              <a:rPr lang="hu-HU" dirty="0" smtClean="0"/>
              <a:t> </a:t>
            </a:r>
            <a:r>
              <a:rPr lang="hu-HU" dirty="0" err="1" smtClean="0"/>
              <a:t>under</a:t>
            </a:r>
            <a:r>
              <a:rPr lang="hu-HU" dirty="0" smtClean="0"/>
              <a:t> 0 </a:t>
            </a:r>
            <a:r>
              <a:rPr lang="hu-HU" dirty="0" err="1" smtClean="0"/>
              <a:t>meter</a:t>
            </a:r>
            <a:endParaRPr lang="hu-HU" dirty="0"/>
          </a:p>
        </p:txBody>
      </p:sp>
      <p:pic>
        <p:nvPicPr>
          <p:cNvPr id="4" name="Tartalom helye 3"/>
          <p:cNvPicPr>
            <a:picLocks noGrp="1" noChangeAspect="1"/>
          </p:cNvPicPr>
          <p:nvPr>
            <p:ph sz="quarter" idx="1"/>
          </p:nvPr>
        </p:nvPicPr>
        <p:blipFill>
          <a:blip r:embed="rId2"/>
          <a:stretch>
            <a:fillRect/>
          </a:stretch>
        </p:blipFill>
        <p:spPr>
          <a:xfrm>
            <a:off x="539552" y="1600200"/>
            <a:ext cx="6959798" cy="5567838"/>
          </a:xfrm>
          <a:prstGeom prst="rect">
            <a:avLst/>
          </a:prstGeom>
        </p:spPr>
      </p:pic>
    </p:spTree>
    <p:extLst>
      <p:ext uri="{BB962C8B-B14F-4D97-AF65-F5344CB8AC3E}">
        <p14:creationId xmlns:p14="http://schemas.microsoft.com/office/powerpoint/2010/main" val="8329302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err="1" smtClean="0"/>
              <a:t>Dissolve</a:t>
            </a:r>
            <a:r>
              <a:rPr lang="hu-HU" dirty="0" smtClean="0"/>
              <a:t> </a:t>
            </a:r>
            <a:r>
              <a:rPr lang="hu-HU" dirty="0" err="1" smtClean="0"/>
              <a:t>the</a:t>
            </a:r>
            <a:r>
              <a:rPr lang="hu-HU" dirty="0" smtClean="0"/>
              <a:t> </a:t>
            </a:r>
            <a:r>
              <a:rPr lang="hu-HU" dirty="0" err="1" smtClean="0"/>
              <a:t>area</a:t>
            </a:r>
            <a:r>
              <a:rPr lang="hu-HU" dirty="0" smtClean="0"/>
              <a:t> </a:t>
            </a:r>
            <a:r>
              <a:rPr lang="hu-HU" dirty="0" err="1" smtClean="0"/>
              <a:t>borders</a:t>
            </a:r>
            <a:r>
              <a:rPr lang="hu-HU" dirty="0" smtClean="0"/>
              <a:t> </a:t>
            </a:r>
            <a:r>
              <a:rPr lang="hu-HU" dirty="0" err="1" smtClean="0"/>
              <a:t>to</a:t>
            </a:r>
            <a:r>
              <a:rPr lang="hu-HU" dirty="0" smtClean="0"/>
              <a:t> a </a:t>
            </a:r>
            <a:r>
              <a:rPr lang="hu-HU" dirty="0" err="1" smtClean="0"/>
              <a:t>polygon</a:t>
            </a:r>
            <a:r>
              <a:rPr lang="hu-HU" dirty="0" smtClean="0"/>
              <a:t> (</a:t>
            </a:r>
            <a:r>
              <a:rPr lang="hu-HU" dirty="0" err="1" smtClean="0"/>
              <a:t>landmass</a:t>
            </a:r>
            <a:r>
              <a:rPr lang="hu-HU" dirty="0" smtClean="0"/>
              <a:t>)</a:t>
            </a:r>
            <a:endParaRPr lang="hu-HU" dirty="0"/>
          </a:p>
        </p:txBody>
      </p:sp>
      <p:sp>
        <p:nvSpPr>
          <p:cNvPr id="3" name="Tartalom helye 2"/>
          <p:cNvSpPr>
            <a:spLocks noGrp="1"/>
          </p:cNvSpPr>
          <p:nvPr>
            <p:ph sz="quarter" idx="1"/>
          </p:nvPr>
        </p:nvSpPr>
        <p:spPr/>
        <p:txBody>
          <a:bodyPr/>
          <a:lstStyle/>
          <a:p>
            <a:endParaRPr lang="hu-HU"/>
          </a:p>
        </p:txBody>
      </p:sp>
      <p:pic>
        <p:nvPicPr>
          <p:cNvPr id="4" name="Kép 3"/>
          <p:cNvPicPr>
            <a:picLocks noChangeAspect="1"/>
          </p:cNvPicPr>
          <p:nvPr/>
        </p:nvPicPr>
        <p:blipFill>
          <a:blip r:embed="rId2"/>
          <a:stretch>
            <a:fillRect/>
          </a:stretch>
        </p:blipFill>
        <p:spPr>
          <a:xfrm>
            <a:off x="971600" y="1600200"/>
            <a:ext cx="6716520" cy="5373216"/>
          </a:xfrm>
          <a:prstGeom prst="rect">
            <a:avLst/>
          </a:prstGeom>
        </p:spPr>
      </p:pic>
    </p:spTree>
    <p:extLst>
      <p:ext uri="{BB962C8B-B14F-4D97-AF65-F5344CB8AC3E}">
        <p14:creationId xmlns:p14="http://schemas.microsoft.com/office/powerpoint/2010/main" val="13965423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Rasterize</a:t>
            </a:r>
            <a:r>
              <a:rPr lang="hu-HU" dirty="0" smtClean="0"/>
              <a:t> (</a:t>
            </a:r>
            <a:r>
              <a:rPr lang="hu-HU" dirty="0" err="1" smtClean="0"/>
              <a:t>Raster</a:t>
            </a:r>
            <a:r>
              <a:rPr lang="hu-HU" dirty="0" smtClean="0">
                <a:sym typeface="Wingdings" panose="05000000000000000000" pitchFamily="2" charset="2"/>
              </a:rPr>
              <a:t></a:t>
            </a:r>
            <a:r>
              <a:rPr lang="hu-HU" dirty="0" err="1" smtClean="0">
                <a:sym typeface="Wingdings" panose="05000000000000000000" pitchFamily="2" charset="2"/>
              </a:rPr>
              <a:t>Rasterize</a:t>
            </a:r>
            <a:r>
              <a:rPr lang="hu-HU" dirty="0" smtClean="0"/>
              <a:t>)</a:t>
            </a:r>
            <a:endParaRPr lang="hu-HU" dirty="0"/>
          </a:p>
        </p:txBody>
      </p:sp>
      <p:pic>
        <p:nvPicPr>
          <p:cNvPr id="5" name="Kép 4"/>
          <p:cNvPicPr>
            <a:picLocks noChangeAspect="1"/>
          </p:cNvPicPr>
          <p:nvPr/>
        </p:nvPicPr>
        <p:blipFill>
          <a:blip r:embed="rId2"/>
          <a:stretch>
            <a:fillRect/>
          </a:stretch>
        </p:blipFill>
        <p:spPr>
          <a:xfrm>
            <a:off x="899592" y="1601763"/>
            <a:ext cx="6996100" cy="5596880"/>
          </a:xfrm>
          <a:prstGeom prst="rect">
            <a:avLst/>
          </a:prstGeom>
        </p:spPr>
      </p:pic>
      <p:sp>
        <p:nvSpPr>
          <p:cNvPr id="6" name="Tartalom helye 5"/>
          <p:cNvSpPr>
            <a:spLocks noGrp="1"/>
          </p:cNvSpPr>
          <p:nvPr>
            <p:ph sz="quarter" idx="1"/>
          </p:nvPr>
        </p:nvSpPr>
        <p:spPr/>
        <p:txBody>
          <a:bodyPr/>
          <a:lstStyle/>
          <a:p>
            <a:endParaRPr lang="hu-HU" dirty="0"/>
          </a:p>
        </p:txBody>
      </p:sp>
    </p:spTree>
    <p:extLst>
      <p:ext uri="{BB962C8B-B14F-4D97-AF65-F5344CB8AC3E}">
        <p14:creationId xmlns:p14="http://schemas.microsoft.com/office/powerpoint/2010/main" val="40974821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Change</a:t>
            </a:r>
            <a:r>
              <a:rPr lang="hu-HU" dirty="0" smtClean="0"/>
              <a:t> </a:t>
            </a:r>
            <a:r>
              <a:rPr lang="hu-HU" dirty="0" err="1" smtClean="0"/>
              <a:t>the</a:t>
            </a:r>
            <a:r>
              <a:rPr lang="hu-HU" dirty="0" smtClean="0"/>
              <a:t> image pixel </a:t>
            </a:r>
            <a:r>
              <a:rPr lang="hu-HU" dirty="0" err="1" smtClean="0"/>
              <a:t>values</a:t>
            </a:r>
            <a:endParaRPr lang="hu-HU" dirty="0"/>
          </a:p>
        </p:txBody>
      </p:sp>
      <p:sp>
        <p:nvSpPr>
          <p:cNvPr id="3" name="Tartalom helye 2"/>
          <p:cNvSpPr>
            <a:spLocks noGrp="1"/>
          </p:cNvSpPr>
          <p:nvPr>
            <p:ph sz="quarter" idx="1"/>
          </p:nvPr>
        </p:nvSpPr>
        <p:spPr/>
        <p:txBody>
          <a:bodyPr/>
          <a:lstStyle/>
          <a:p>
            <a:r>
              <a:rPr lang="hu-HU" dirty="0" err="1" smtClean="0"/>
              <a:t>Raster</a:t>
            </a:r>
            <a:r>
              <a:rPr lang="hu-HU" dirty="0" smtClean="0">
                <a:sym typeface="Wingdings" panose="05000000000000000000" pitchFamily="2" charset="2"/>
              </a:rPr>
              <a:t></a:t>
            </a:r>
            <a:r>
              <a:rPr lang="hu-HU" dirty="0" err="1" smtClean="0">
                <a:sym typeface="Wingdings" panose="05000000000000000000" pitchFamily="2" charset="2"/>
              </a:rPr>
              <a:t>Raster</a:t>
            </a:r>
            <a:r>
              <a:rPr lang="hu-HU" dirty="0" smtClean="0">
                <a:sym typeface="Wingdings" panose="05000000000000000000" pitchFamily="2" charset="2"/>
              </a:rPr>
              <a:t> </a:t>
            </a:r>
            <a:r>
              <a:rPr lang="hu-HU" dirty="0" err="1" smtClean="0">
                <a:sym typeface="Wingdings" panose="05000000000000000000" pitchFamily="2" charset="2"/>
              </a:rPr>
              <a:t>Calculator</a:t>
            </a:r>
            <a:endParaRPr lang="hu-HU" dirty="0" smtClean="0">
              <a:sym typeface="Wingdings" panose="05000000000000000000" pitchFamily="2" charset="2"/>
            </a:endParaRPr>
          </a:p>
          <a:p>
            <a:r>
              <a:rPr lang="hu-HU" dirty="0" err="1" smtClean="0">
                <a:sym typeface="Wingdings" panose="05000000000000000000" pitchFamily="2" charset="2"/>
              </a:rPr>
              <a:t>Borders</a:t>
            </a:r>
            <a:r>
              <a:rPr lang="hu-HU" dirty="0" smtClean="0">
                <a:sym typeface="Wingdings" panose="05000000000000000000" pitchFamily="2" charset="2"/>
              </a:rPr>
              <a:t>_</a:t>
            </a:r>
            <a:r>
              <a:rPr lang="hu-HU" dirty="0" err="1" smtClean="0">
                <a:sym typeface="Wingdings" panose="05000000000000000000" pitchFamily="2" charset="2"/>
              </a:rPr>
              <a:t>raster</a:t>
            </a:r>
            <a:r>
              <a:rPr lang="hu-HU" dirty="0" smtClean="0">
                <a:sym typeface="Wingdings" panose="05000000000000000000" pitchFamily="2" charset="2"/>
              </a:rPr>
              <a:t>/</a:t>
            </a:r>
            <a:r>
              <a:rPr lang="hu-HU" dirty="0" err="1" smtClean="0">
                <a:sym typeface="Wingdings" panose="05000000000000000000" pitchFamily="2" charset="2"/>
              </a:rPr>
              <a:t>borders</a:t>
            </a:r>
            <a:r>
              <a:rPr lang="hu-HU" dirty="0" smtClean="0">
                <a:sym typeface="Wingdings" panose="05000000000000000000" pitchFamily="2" charset="2"/>
              </a:rPr>
              <a:t>_</a:t>
            </a:r>
            <a:r>
              <a:rPr lang="hu-HU" dirty="0" err="1" smtClean="0">
                <a:sym typeface="Wingdings" panose="05000000000000000000" pitchFamily="2" charset="2"/>
              </a:rPr>
              <a:t>raster</a:t>
            </a:r>
            <a:r>
              <a:rPr lang="hu-HU" dirty="0" smtClean="0">
                <a:sym typeface="Wingdings" panose="05000000000000000000" pitchFamily="2" charset="2"/>
              </a:rPr>
              <a:t> </a:t>
            </a:r>
            <a:r>
              <a:rPr lang="hu-HU" dirty="0" err="1" smtClean="0">
                <a:sym typeface="Wingdings" panose="05000000000000000000" pitchFamily="2" charset="2"/>
              </a:rPr>
              <a:t>layer</a:t>
            </a:r>
            <a:r>
              <a:rPr lang="hu-HU" dirty="0" smtClean="0">
                <a:sym typeface="Wingdings" panose="05000000000000000000" pitchFamily="2" charset="2"/>
              </a:rPr>
              <a:t> </a:t>
            </a:r>
          </a:p>
          <a:p>
            <a:pPr marL="0" indent="0">
              <a:buNone/>
            </a:pPr>
            <a:r>
              <a:rPr lang="hu-HU" dirty="0" smtClean="0">
                <a:sym typeface="Wingdings" panose="05000000000000000000" pitchFamily="2" charset="2"/>
              </a:rPr>
              <a:t>=&gt; The pixel </a:t>
            </a:r>
            <a:r>
              <a:rPr lang="hu-HU" dirty="0" err="1" smtClean="0">
                <a:sym typeface="Wingdings" panose="05000000000000000000" pitchFamily="2" charset="2"/>
              </a:rPr>
              <a:t>values</a:t>
            </a:r>
            <a:r>
              <a:rPr lang="hu-HU" dirty="0" smtClean="0">
                <a:sym typeface="Wingdings" panose="05000000000000000000" pitchFamily="2" charset="2"/>
              </a:rPr>
              <a:t> </a:t>
            </a:r>
            <a:r>
              <a:rPr lang="hu-HU" dirty="0" err="1" smtClean="0">
                <a:sym typeface="Wingdings" panose="05000000000000000000" pitchFamily="2" charset="2"/>
              </a:rPr>
              <a:t>are</a:t>
            </a:r>
            <a:r>
              <a:rPr lang="hu-HU" dirty="0" smtClean="0">
                <a:sym typeface="Wingdings" panose="05000000000000000000" pitchFamily="2" charset="2"/>
              </a:rPr>
              <a:t> No </a:t>
            </a:r>
            <a:r>
              <a:rPr lang="hu-HU" dirty="0" err="1" smtClean="0">
                <a:sym typeface="Wingdings" panose="05000000000000000000" pitchFamily="2" charset="2"/>
              </a:rPr>
              <a:t>data</a:t>
            </a:r>
            <a:r>
              <a:rPr lang="hu-HU" dirty="0" smtClean="0">
                <a:sym typeface="Wingdings" panose="05000000000000000000" pitchFamily="2" charset="2"/>
              </a:rPr>
              <a:t>(</a:t>
            </a:r>
            <a:r>
              <a:rPr lang="hu-HU" dirty="0" err="1" smtClean="0">
                <a:sym typeface="Wingdings" panose="05000000000000000000" pitchFamily="2" charset="2"/>
              </a:rPr>
              <a:t>oceans</a:t>
            </a:r>
            <a:r>
              <a:rPr lang="hu-HU" dirty="0" smtClean="0">
                <a:sym typeface="Wingdings" panose="05000000000000000000" pitchFamily="2" charset="2"/>
              </a:rPr>
              <a:t>) and 1 (</a:t>
            </a:r>
            <a:r>
              <a:rPr lang="hu-HU" dirty="0" err="1" smtClean="0">
                <a:sym typeface="Wingdings" panose="05000000000000000000" pitchFamily="2" charset="2"/>
              </a:rPr>
              <a:t>lands</a:t>
            </a:r>
            <a:r>
              <a:rPr lang="hu-HU" dirty="0" smtClean="0">
                <a:sym typeface="Wingdings" panose="05000000000000000000" pitchFamily="2" charset="2"/>
              </a:rPr>
              <a:t>).</a:t>
            </a:r>
            <a:endParaRPr lang="hu-HU" dirty="0"/>
          </a:p>
        </p:txBody>
      </p:sp>
      <p:pic>
        <p:nvPicPr>
          <p:cNvPr id="4" name="Kép 3"/>
          <p:cNvPicPr>
            <a:picLocks noChangeAspect="1"/>
          </p:cNvPicPr>
          <p:nvPr/>
        </p:nvPicPr>
        <p:blipFill rotWithShape="1">
          <a:blip r:embed="rId2"/>
          <a:srcRect l="23624" t="17718" r="22629" b="21743"/>
          <a:stretch/>
        </p:blipFill>
        <p:spPr>
          <a:xfrm>
            <a:off x="3059832" y="3185592"/>
            <a:ext cx="4075477" cy="3672408"/>
          </a:xfrm>
          <a:prstGeom prst="rect">
            <a:avLst/>
          </a:prstGeom>
        </p:spPr>
      </p:pic>
    </p:spTree>
    <p:extLst>
      <p:ext uri="{BB962C8B-B14F-4D97-AF65-F5344CB8AC3E}">
        <p14:creationId xmlns:p14="http://schemas.microsoft.com/office/powerpoint/2010/main" val="20107212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dirty="0"/>
          </a:p>
        </p:txBody>
      </p:sp>
      <p:pic>
        <p:nvPicPr>
          <p:cNvPr id="4" name="Tartalom helye 3"/>
          <p:cNvPicPr>
            <a:picLocks noGrp="1" noChangeAspect="1"/>
          </p:cNvPicPr>
          <p:nvPr>
            <p:ph sz="quarter" idx="1"/>
          </p:nvPr>
        </p:nvPicPr>
        <p:blipFill rotWithShape="1">
          <a:blip r:embed="rId2"/>
          <a:srcRect l="23564" t="16653" r="22620" b="22484"/>
          <a:stretch/>
        </p:blipFill>
        <p:spPr>
          <a:xfrm>
            <a:off x="1187624" y="1371629"/>
            <a:ext cx="6120680" cy="5537757"/>
          </a:xfrm>
          <a:prstGeom prst="rect">
            <a:avLst/>
          </a:prstGeom>
        </p:spPr>
      </p:pic>
    </p:spTree>
    <p:extLst>
      <p:ext uri="{BB962C8B-B14F-4D97-AF65-F5344CB8AC3E}">
        <p14:creationId xmlns:p14="http://schemas.microsoft.com/office/powerpoint/2010/main" val="2057875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Almost </a:t>
            </a:r>
            <a:r>
              <a:rPr lang="hu-HU" dirty="0" err="1" smtClean="0"/>
              <a:t>done</a:t>
            </a:r>
            <a:r>
              <a:rPr lang="hu-HU" dirty="0" smtClean="0"/>
              <a:t>…</a:t>
            </a:r>
            <a:endParaRPr lang="hu-HU" dirty="0"/>
          </a:p>
        </p:txBody>
      </p:sp>
      <p:pic>
        <p:nvPicPr>
          <p:cNvPr id="4" name="Tartalom helye 3"/>
          <p:cNvPicPr>
            <a:picLocks noGrp="1" noChangeAspect="1"/>
          </p:cNvPicPr>
          <p:nvPr>
            <p:ph sz="quarter" idx="1"/>
          </p:nvPr>
        </p:nvPicPr>
        <p:blipFill>
          <a:blip r:embed="rId2"/>
          <a:stretch>
            <a:fillRect/>
          </a:stretch>
        </p:blipFill>
        <p:spPr>
          <a:xfrm>
            <a:off x="1115616" y="1556380"/>
            <a:ext cx="6671766" cy="5337413"/>
          </a:xfrm>
          <a:prstGeom prst="rect">
            <a:avLst/>
          </a:prstGeom>
        </p:spPr>
      </p:pic>
    </p:spTree>
    <p:extLst>
      <p:ext uri="{BB962C8B-B14F-4D97-AF65-F5344CB8AC3E}">
        <p14:creationId xmlns:p14="http://schemas.microsoft.com/office/powerpoint/2010/main" val="23491486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Set</a:t>
            </a:r>
            <a:r>
              <a:rPr lang="hu-HU" dirty="0" smtClean="0"/>
              <a:t> </a:t>
            </a:r>
            <a:r>
              <a:rPr lang="hu-HU" dirty="0" err="1" smtClean="0"/>
              <a:t>the</a:t>
            </a:r>
            <a:r>
              <a:rPr lang="hu-HU" dirty="0" smtClean="0"/>
              <a:t> </a:t>
            </a:r>
            <a:r>
              <a:rPr lang="hu-HU" dirty="0" err="1" smtClean="0"/>
              <a:t>hypsometry</a:t>
            </a:r>
            <a:endParaRPr lang="hu-HU" dirty="0"/>
          </a:p>
        </p:txBody>
      </p:sp>
      <p:pic>
        <p:nvPicPr>
          <p:cNvPr id="4" name="Tartalom helye 3"/>
          <p:cNvPicPr>
            <a:picLocks noGrp="1" noChangeAspect="1"/>
          </p:cNvPicPr>
          <p:nvPr>
            <p:ph sz="quarter" idx="1"/>
          </p:nvPr>
        </p:nvPicPr>
        <p:blipFill>
          <a:blip r:embed="rId2"/>
          <a:stretch>
            <a:fillRect/>
          </a:stretch>
        </p:blipFill>
        <p:spPr>
          <a:xfrm>
            <a:off x="899592" y="1600200"/>
            <a:ext cx="6599758" cy="5279806"/>
          </a:xfrm>
          <a:prstGeom prst="rect">
            <a:avLst/>
          </a:prstGeom>
        </p:spPr>
      </p:pic>
    </p:spTree>
    <p:extLst>
      <p:ext uri="{BB962C8B-B14F-4D97-AF65-F5344CB8AC3E}">
        <p14:creationId xmlns:p14="http://schemas.microsoft.com/office/powerpoint/2010/main" val="25165319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err="1" smtClean="0"/>
              <a:t>Check</a:t>
            </a:r>
            <a:r>
              <a:rPr lang="hu-HU" dirty="0" smtClean="0"/>
              <a:t> </a:t>
            </a:r>
            <a:r>
              <a:rPr lang="hu-HU" dirty="0" err="1" smtClean="0"/>
              <a:t>the</a:t>
            </a:r>
            <a:r>
              <a:rPr lang="hu-HU" dirty="0" smtClean="0"/>
              <a:t> </a:t>
            </a:r>
            <a:r>
              <a:rPr lang="hu-HU" dirty="0" err="1" smtClean="0"/>
              <a:t>new</a:t>
            </a:r>
            <a:r>
              <a:rPr lang="hu-HU" dirty="0" smtClean="0"/>
              <a:t> </a:t>
            </a:r>
            <a:r>
              <a:rPr lang="hu-HU" dirty="0" err="1" smtClean="0"/>
              <a:t>raster</a:t>
            </a:r>
            <a:r>
              <a:rPr lang="hu-HU" dirty="0" smtClean="0"/>
              <a:t> and </a:t>
            </a:r>
            <a:r>
              <a:rPr lang="hu-HU" dirty="0" err="1" smtClean="0"/>
              <a:t>vector</a:t>
            </a:r>
            <a:r>
              <a:rPr lang="hu-HU" dirty="0" smtClean="0"/>
              <a:t> </a:t>
            </a:r>
            <a:r>
              <a:rPr lang="hu-HU" dirty="0" err="1" smtClean="0"/>
              <a:t>layer</a:t>
            </a:r>
            <a:endParaRPr lang="hu-HU" dirty="0"/>
          </a:p>
        </p:txBody>
      </p:sp>
      <p:pic>
        <p:nvPicPr>
          <p:cNvPr id="4" name="Tartalom helye 3"/>
          <p:cNvPicPr>
            <a:picLocks noGrp="1" noChangeAspect="1"/>
          </p:cNvPicPr>
          <p:nvPr>
            <p:ph sz="quarter" idx="1"/>
          </p:nvPr>
        </p:nvPicPr>
        <p:blipFill>
          <a:blip r:embed="rId2"/>
          <a:stretch>
            <a:fillRect/>
          </a:stretch>
        </p:blipFill>
        <p:spPr>
          <a:xfrm>
            <a:off x="1043608" y="1600200"/>
            <a:ext cx="6455742" cy="5164594"/>
          </a:xfrm>
          <a:prstGeom prst="rect">
            <a:avLst/>
          </a:prstGeom>
        </p:spPr>
      </p:pic>
    </p:spTree>
    <p:extLst>
      <p:ext uri="{BB962C8B-B14F-4D97-AF65-F5344CB8AC3E}">
        <p14:creationId xmlns:p14="http://schemas.microsoft.com/office/powerpoint/2010/main" val="42316721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Solution </a:t>
            </a:r>
            <a:r>
              <a:rPr lang="hu-HU" dirty="0" err="1" smtClean="0"/>
              <a:t>in</a:t>
            </a:r>
            <a:r>
              <a:rPr lang="hu-HU" dirty="0" smtClean="0"/>
              <a:t> QGIS HOMEWORK 3.</a:t>
            </a:r>
            <a:endParaRPr lang="hu-HU" dirty="0"/>
          </a:p>
        </p:txBody>
      </p:sp>
      <p:sp>
        <p:nvSpPr>
          <p:cNvPr id="3" name="Content Placeholder 2"/>
          <p:cNvSpPr>
            <a:spLocks noGrp="1"/>
          </p:cNvSpPr>
          <p:nvPr>
            <p:ph sz="quarter" idx="1"/>
          </p:nvPr>
        </p:nvSpPr>
        <p:spPr/>
        <p:txBody>
          <a:bodyPr>
            <a:normAutofit fontScale="92500" lnSpcReduction="10000"/>
          </a:bodyPr>
          <a:lstStyle/>
          <a:p>
            <a:r>
              <a:rPr lang="hu-HU" dirty="0" smtClean="0"/>
              <a:t>Open a vector layer of border lines </a:t>
            </a:r>
            <a:r>
              <a:rPr lang="hu-HU" dirty="0" err="1" smtClean="0"/>
              <a:t>of</a:t>
            </a:r>
            <a:r>
              <a:rPr lang="hu-HU" dirty="0" smtClean="0"/>
              <a:t> </a:t>
            </a:r>
            <a:r>
              <a:rPr lang="hu-HU" dirty="0" err="1" smtClean="0"/>
              <a:t>countries</a:t>
            </a:r>
            <a:endParaRPr lang="hu-HU" dirty="0" smtClean="0"/>
          </a:p>
          <a:p>
            <a:r>
              <a:rPr lang="hu-HU" dirty="0" err="1" smtClean="0"/>
              <a:t>Dissolve</a:t>
            </a:r>
            <a:r>
              <a:rPr lang="hu-HU" dirty="0" smtClean="0"/>
              <a:t> </a:t>
            </a:r>
            <a:r>
              <a:rPr lang="hu-HU" dirty="0" err="1" smtClean="0"/>
              <a:t>the</a:t>
            </a:r>
            <a:r>
              <a:rPr lang="hu-HU" dirty="0" smtClean="0"/>
              <a:t> country </a:t>
            </a:r>
            <a:r>
              <a:rPr lang="hu-HU" dirty="0" err="1" smtClean="0"/>
              <a:t>borders</a:t>
            </a:r>
            <a:r>
              <a:rPr lang="hu-HU" dirty="0" smtClean="0"/>
              <a:t> </a:t>
            </a:r>
            <a:r>
              <a:rPr lang="hu-HU" dirty="0" err="1" smtClean="0"/>
              <a:t>in</a:t>
            </a:r>
            <a:r>
              <a:rPr lang="hu-HU" dirty="0" smtClean="0"/>
              <a:t> </a:t>
            </a:r>
            <a:r>
              <a:rPr lang="hu-HU" dirty="0" err="1" smtClean="0"/>
              <a:t>vector</a:t>
            </a:r>
            <a:r>
              <a:rPr lang="hu-HU" dirty="0" smtClean="0"/>
              <a:t> </a:t>
            </a:r>
            <a:r>
              <a:rPr lang="hu-HU" dirty="0" err="1" smtClean="0"/>
              <a:t>menu</a:t>
            </a:r>
            <a:endParaRPr lang="hu-HU" dirty="0" smtClean="0"/>
          </a:p>
          <a:p>
            <a:r>
              <a:rPr lang="hu-HU" dirty="0" smtClean="0"/>
              <a:t>Raster</a:t>
            </a:r>
            <a:r>
              <a:rPr lang="hu-HU" dirty="0" smtClean="0">
                <a:sym typeface="Wingdings" panose="05000000000000000000" pitchFamily="2" charset="2"/>
              </a:rPr>
              <a:t>ConversionRasterize (Vector to </a:t>
            </a:r>
            <a:r>
              <a:rPr lang="hu-HU" dirty="0" err="1" smtClean="0">
                <a:sym typeface="Wingdings" panose="05000000000000000000" pitchFamily="2" charset="2"/>
              </a:rPr>
              <a:t>raster</a:t>
            </a:r>
            <a:r>
              <a:rPr lang="hu-HU" dirty="0" smtClean="0">
                <a:sym typeface="Wingdings" panose="05000000000000000000" pitchFamily="2" charset="2"/>
              </a:rPr>
              <a:t>) (</a:t>
            </a:r>
            <a:r>
              <a:rPr lang="hu-HU" dirty="0" err="1" smtClean="0">
                <a:sym typeface="Wingdings" panose="05000000000000000000" pitchFamily="2" charset="2"/>
              </a:rPr>
              <a:t>RBorder</a:t>
            </a:r>
            <a:r>
              <a:rPr lang="hu-HU" dirty="0" smtClean="0">
                <a:sym typeface="Wingdings" panose="05000000000000000000" pitchFamily="2" charset="2"/>
              </a:rPr>
              <a:t>)</a:t>
            </a:r>
          </a:p>
          <a:p>
            <a:r>
              <a:rPr lang="hu-HU" dirty="0" smtClean="0">
                <a:sym typeface="Wingdings" panose="05000000000000000000" pitchFamily="2" charset="2"/>
              </a:rPr>
              <a:t>Open raster </a:t>
            </a:r>
            <a:r>
              <a:rPr lang="hu-HU" dirty="0" err="1" smtClean="0">
                <a:sym typeface="Wingdings" panose="05000000000000000000" pitchFamily="2" charset="2"/>
              </a:rPr>
              <a:t>calculator</a:t>
            </a:r>
            <a:r>
              <a:rPr lang="hu-HU" dirty="0" smtClean="0">
                <a:sym typeface="Wingdings" panose="05000000000000000000" pitchFamily="2" charset="2"/>
              </a:rPr>
              <a:t></a:t>
            </a:r>
            <a:r>
              <a:rPr lang="hu-HU" dirty="0" err="1" smtClean="0">
                <a:sym typeface="Wingdings" panose="05000000000000000000" pitchFamily="2" charset="2"/>
              </a:rPr>
              <a:t>Rborder</a:t>
            </a:r>
            <a:r>
              <a:rPr lang="hu-HU" dirty="0" smtClean="0">
                <a:sym typeface="Wingdings" panose="05000000000000000000" pitchFamily="2" charset="2"/>
              </a:rPr>
              <a:t>/</a:t>
            </a:r>
            <a:r>
              <a:rPr lang="hu-HU" dirty="0" err="1" smtClean="0">
                <a:sym typeface="Wingdings" panose="05000000000000000000" pitchFamily="2" charset="2"/>
              </a:rPr>
              <a:t>Rborder</a:t>
            </a:r>
            <a:r>
              <a:rPr lang="hu-HU" dirty="0" smtClean="0">
                <a:sym typeface="Wingdings" panose="05000000000000000000" pitchFamily="2" charset="2"/>
              </a:rPr>
              <a:t> (</a:t>
            </a:r>
            <a:r>
              <a:rPr lang="hu-HU" dirty="0" err="1" smtClean="0">
                <a:sym typeface="Wingdings" panose="05000000000000000000" pitchFamily="2" charset="2"/>
              </a:rPr>
              <a:t>create</a:t>
            </a:r>
            <a:r>
              <a:rPr lang="hu-HU" dirty="0" smtClean="0">
                <a:sym typeface="Wingdings" panose="05000000000000000000" pitchFamily="2" charset="2"/>
              </a:rPr>
              <a:t> no </a:t>
            </a:r>
            <a:r>
              <a:rPr lang="hu-HU" dirty="0" err="1" smtClean="0">
                <a:sym typeface="Wingdings" panose="05000000000000000000" pitchFamily="2" charset="2"/>
              </a:rPr>
              <a:t>data</a:t>
            </a:r>
            <a:r>
              <a:rPr lang="hu-HU" dirty="0" smtClean="0">
                <a:sym typeface="Wingdings" panose="05000000000000000000" pitchFamily="2" charset="2"/>
              </a:rPr>
              <a:t> </a:t>
            </a:r>
            <a:r>
              <a:rPr lang="hu-HU" dirty="0" err="1" smtClean="0">
                <a:sym typeface="Wingdings" panose="05000000000000000000" pitchFamily="2" charset="2"/>
              </a:rPr>
              <a:t>values</a:t>
            </a:r>
            <a:r>
              <a:rPr lang="hu-HU" dirty="0" smtClean="0">
                <a:sym typeface="Wingdings" panose="05000000000000000000" pitchFamily="2" charset="2"/>
              </a:rPr>
              <a:t> </a:t>
            </a:r>
            <a:r>
              <a:rPr lang="hu-HU" dirty="0" err="1" smtClean="0">
                <a:sym typeface="Wingdings" panose="05000000000000000000" pitchFamily="2" charset="2"/>
              </a:rPr>
              <a:t>for</a:t>
            </a:r>
            <a:r>
              <a:rPr lang="hu-HU" dirty="0" smtClean="0">
                <a:sym typeface="Wingdings" panose="05000000000000000000" pitchFamily="2" charset="2"/>
              </a:rPr>
              <a:t> </a:t>
            </a:r>
            <a:r>
              <a:rPr lang="hu-HU" dirty="0" err="1" smtClean="0">
                <a:sym typeface="Wingdings" panose="05000000000000000000" pitchFamily="2" charset="2"/>
              </a:rPr>
              <a:t>oceans</a:t>
            </a:r>
            <a:r>
              <a:rPr lang="hu-HU" dirty="0" smtClean="0">
                <a:sym typeface="Wingdings" panose="05000000000000000000" pitchFamily="2" charset="2"/>
              </a:rPr>
              <a:t>, 1 </a:t>
            </a:r>
            <a:r>
              <a:rPr lang="hu-HU" dirty="0" err="1" smtClean="0">
                <a:sym typeface="Wingdings" panose="05000000000000000000" pitchFamily="2" charset="2"/>
              </a:rPr>
              <a:t>for</a:t>
            </a:r>
            <a:r>
              <a:rPr lang="hu-HU" dirty="0" smtClean="0">
                <a:sym typeface="Wingdings" panose="05000000000000000000" pitchFamily="2" charset="2"/>
              </a:rPr>
              <a:t> </a:t>
            </a:r>
            <a:r>
              <a:rPr lang="hu-HU" dirty="0" err="1" smtClean="0">
                <a:sym typeface="Wingdings" panose="05000000000000000000" pitchFamily="2" charset="2"/>
              </a:rPr>
              <a:t>lands</a:t>
            </a:r>
            <a:r>
              <a:rPr lang="hu-HU" dirty="0" smtClean="0">
                <a:sym typeface="Wingdings" panose="05000000000000000000" pitchFamily="2" charset="2"/>
              </a:rPr>
              <a:t>)</a:t>
            </a:r>
          </a:p>
          <a:p>
            <a:r>
              <a:rPr lang="hu-HU" dirty="0" err="1" smtClean="0">
                <a:sym typeface="Wingdings" panose="05000000000000000000" pitchFamily="2" charset="2"/>
              </a:rPr>
              <a:t>Raster</a:t>
            </a:r>
            <a:r>
              <a:rPr lang="hu-HU" dirty="0" smtClean="0">
                <a:sym typeface="Wingdings" panose="05000000000000000000" pitchFamily="2" charset="2"/>
              </a:rPr>
              <a:t> </a:t>
            </a:r>
            <a:r>
              <a:rPr lang="hu-HU" dirty="0" err="1" smtClean="0">
                <a:sym typeface="Wingdings" panose="05000000000000000000" pitchFamily="2" charset="2"/>
              </a:rPr>
              <a:t>Calculator</a:t>
            </a:r>
            <a:r>
              <a:rPr lang="hu-HU" dirty="0" smtClean="0">
                <a:sym typeface="Wingdings" panose="05000000000000000000" pitchFamily="2" charset="2"/>
              </a:rPr>
              <a:t> ETOPO1/</a:t>
            </a:r>
            <a:r>
              <a:rPr lang="hu-HU" dirty="0" err="1" smtClean="0">
                <a:sym typeface="Wingdings" panose="05000000000000000000" pitchFamily="2" charset="2"/>
              </a:rPr>
              <a:t>Rborder</a:t>
            </a:r>
            <a:endParaRPr lang="hu-HU" dirty="0" smtClean="0">
              <a:sym typeface="Wingdings" panose="05000000000000000000" pitchFamily="2" charset="2"/>
            </a:endParaRPr>
          </a:p>
          <a:p>
            <a:r>
              <a:rPr lang="hu-HU" dirty="0" smtClean="0">
                <a:sym typeface="Wingdings" panose="05000000000000000000" pitchFamily="2" charset="2"/>
              </a:rPr>
              <a:t>Order the layers </a:t>
            </a:r>
            <a:r>
              <a:rPr lang="hu-HU" dirty="0" err="1" smtClean="0">
                <a:sym typeface="Wingdings" panose="05000000000000000000" pitchFamily="2" charset="2"/>
              </a:rPr>
              <a:t>in</a:t>
            </a:r>
            <a:r>
              <a:rPr lang="hu-HU" dirty="0" smtClean="0">
                <a:sym typeface="Wingdings" panose="05000000000000000000" pitchFamily="2" charset="2"/>
              </a:rPr>
              <a:t> </a:t>
            </a:r>
            <a:r>
              <a:rPr lang="hu-HU" dirty="0" err="1" smtClean="0">
                <a:sym typeface="Wingdings" panose="05000000000000000000" pitchFamily="2" charset="2"/>
              </a:rPr>
              <a:t>Layer</a:t>
            </a:r>
            <a:r>
              <a:rPr lang="hu-HU" dirty="0" smtClean="0">
                <a:sym typeface="Wingdings" panose="05000000000000000000" pitchFamily="2" charset="2"/>
              </a:rPr>
              <a:t> </a:t>
            </a:r>
            <a:r>
              <a:rPr lang="hu-HU" dirty="0" err="1" smtClean="0">
                <a:sym typeface="Wingdings" panose="05000000000000000000" pitchFamily="2" charset="2"/>
              </a:rPr>
              <a:t>handler</a:t>
            </a:r>
            <a:r>
              <a:rPr lang="hu-HU" dirty="0" smtClean="0">
                <a:sym typeface="Wingdings" panose="05000000000000000000" pitchFamily="2" charset="2"/>
              </a:rPr>
              <a:t>, </a:t>
            </a:r>
            <a:r>
              <a:rPr lang="hu-HU" dirty="0" err="1" smtClean="0">
                <a:sym typeface="Wingdings" panose="05000000000000000000" pitchFamily="2" charset="2"/>
              </a:rPr>
              <a:t>set</a:t>
            </a:r>
            <a:r>
              <a:rPr lang="hu-HU" dirty="0" smtClean="0">
                <a:sym typeface="Wingdings" panose="05000000000000000000" pitchFamily="2" charset="2"/>
              </a:rPr>
              <a:t> </a:t>
            </a:r>
            <a:r>
              <a:rPr lang="hu-HU" dirty="0" err="1" smtClean="0">
                <a:sym typeface="Wingdings" panose="05000000000000000000" pitchFamily="2" charset="2"/>
              </a:rPr>
              <a:t>the</a:t>
            </a:r>
            <a:r>
              <a:rPr lang="hu-HU" dirty="0" smtClean="0">
                <a:sym typeface="Wingdings" panose="05000000000000000000" pitchFamily="2" charset="2"/>
              </a:rPr>
              <a:t> </a:t>
            </a:r>
            <a:r>
              <a:rPr lang="hu-HU" dirty="0" err="1" smtClean="0">
                <a:sym typeface="Wingdings" panose="05000000000000000000" pitchFamily="2" charset="2"/>
              </a:rPr>
              <a:t>hypsometry</a:t>
            </a:r>
            <a:r>
              <a:rPr lang="hu-HU" dirty="0" smtClean="0">
                <a:sym typeface="Wingdings" panose="05000000000000000000" pitchFamily="2" charset="2"/>
              </a:rPr>
              <a:t> </a:t>
            </a:r>
            <a:r>
              <a:rPr lang="hu-HU" dirty="0" err="1" smtClean="0">
                <a:sym typeface="Wingdings" panose="05000000000000000000" pitchFamily="2" charset="2"/>
              </a:rPr>
              <a:t>at</a:t>
            </a:r>
            <a:r>
              <a:rPr lang="hu-HU" dirty="0" smtClean="0">
                <a:sym typeface="Wingdings" panose="05000000000000000000" pitchFamily="2" charset="2"/>
              </a:rPr>
              <a:t> </a:t>
            </a:r>
            <a:r>
              <a:rPr lang="hu-HU" dirty="0" err="1" smtClean="0">
                <a:sym typeface="Wingdings" panose="05000000000000000000" pitchFamily="2" charset="2"/>
              </a:rPr>
              <a:t>Properties</a:t>
            </a:r>
            <a:endParaRPr lang="hu-HU" dirty="0" smtClean="0">
              <a:sym typeface="Wingdings" panose="05000000000000000000" pitchFamily="2" charset="2"/>
            </a:endParaRPr>
          </a:p>
          <a:p>
            <a:r>
              <a:rPr lang="hu-HU" dirty="0" smtClean="0">
                <a:sym typeface="Wingdings" panose="05000000000000000000" pitchFamily="2" charset="2"/>
              </a:rPr>
              <a:t>Export </a:t>
            </a:r>
            <a:r>
              <a:rPr lang="hu-HU" dirty="0" err="1" smtClean="0">
                <a:sym typeface="Wingdings" panose="05000000000000000000" pitchFamily="2" charset="2"/>
              </a:rPr>
              <a:t>the</a:t>
            </a:r>
            <a:r>
              <a:rPr lang="hu-HU" dirty="0" smtClean="0">
                <a:sym typeface="Wingdings" panose="05000000000000000000" pitchFamily="2" charset="2"/>
              </a:rPr>
              <a:t> </a:t>
            </a:r>
            <a:r>
              <a:rPr lang="hu-HU" dirty="0" err="1" smtClean="0">
                <a:sym typeface="Wingdings" panose="05000000000000000000" pitchFamily="2" charset="2"/>
              </a:rPr>
              <a:t>new</a:t>
            </a:r>
            <a:r>
              <a:rPr lang="hu-HU" dirty="0" smtClean="0">
                <a:sym typeface="Wingdings" panose="05000000000000000000" pitchFamily="2" charset="2"/>
              </a:rPr>
              <a:t> </a:t>
            </a:r>
            <a:r>
              <a:rPr lang="hu-HU" dirty="0" err="1" smtClean="0">
                <a:sym typeface="Wingdings" panose="05000000000000000000" pitchFamily="2" charset="2"/>
              </a:rPr>
              <a:t>elevation</a:t>
            </a:r>
            <a:r>
              <a:rPr lang="hu-HU" smtClean="0">
                <a:sym typeface="Wingdings" panose="05000000000000000000" pitchFamily="2" charset="2"/>
              </a:rPr>
              <a:t> map.</a:t>
            </a:r>
            <a:endParaRPr lang="hu-HU" dirty="0"/>
          </a:p>
        </p:txBody>
      </p:sp>
    </p:spTree>
    <p:extLst>
      <p:ext uri="{BB962C8B-B14F-4D97-AF65-F5344CB8AC3E}">
        <p14:creationId xmlns:p14="http://schemas.microsoft.com/office/powerpoint/2010/main" val="24635734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 helye 1"/>
          <p:cNvSpPr>
            <a:spLocks noGrp="1"/>
          </p:cNvSpPr>
          <p:nvPr>
            <p:ph type="body" idx="1"/>
          </p:nvPr>
        </p:nvSpPr>
        <p:spPr/>
        <p:txBody>
          <a:bodyPr/>
          <a:lstStyle/>
          <a:p>
            <a:r>
              <a:rPr lang="hu-HU" dirty="0"/>
              <a:t>http://mapw.elte.hu/elek/cikkek/352_agen_elek.pdf</a:t>
            </a:r>
          </a:p>
        </p:txBody>
      </p:sp>
      <p:sp>
        <p:nvSpPr>
          <p:cNvPr id="3" name="Cím 2"/>
          <p:cNvSpPr>
            <a:spLocks noGrp="1"/>
          </p:cNvSpPr>
          <p:nvPr>
            <p:ph type="title"/>
          </p:nvPr>
        </p:nvSpPr>
        <p:spPr/>
        <p:txBody>
          <a:bodyPr>
            <a:normAutofit/>
          </a:bodyPr>
          <a:lstStyle/>
          <a:p>
            <a:pPr algn="ctr"/>
            <a:r>
              <a:rPr lang="hu-HU" sz="3600" dirty="0" smtClean="0"/>
              <a:t>DEM </a:t>
            </a:r>
            <a:r>
              <a:rPr lang="hu-HU" sz="3600" dirty="0" err="1" smtClean="0"/>
              <a:t>generalization</a:t>
            </a:r>
            <a:r>
              <a:rPr lang="hu-HU" sz="3600" dirty="0" smtClean="0"/>
              <a:t> </a:t>
            </a:r>
            <a:r>
              <a:rPr lang="hu-HU" sz="3600" dirty="0" err="1" smtClean="0"/>
              <a:t>by</a:t>
            </a:r>
            <a:r>
              <a:rPr lang="hu-HU" sz="3600" dirty="0" smtClean="0"/>
              <a:t> image </a:t>
            </a:r>
            <a:r>
              <a:rPr lang="hu-HU" sz="3600" dirty="0" err="1" smtClean="0"/>
              <a:t>processing</a:t>
            </a:r>
            <a:endParaRPr lang="hu-HU" dirty="0"/>
          </a:p>
        </p:txBody>
      </p:sp>
    </p:spTree>
    <p:extLst>
      <p:ext uri="{BB962C8B-B14F-4D97-AF65-F5344CB8AC3E}">
        <p14:creationId xmlns:p14="http://schemas.microsoft.com/office/powerpoint/2010/main" val="1026611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err="1" smtClean="0"/>
              <a:t>K-means</a:t>
            </a:r>
            <a:r>
              <a:rPr lang="hu-HU" dirty="0" smtClean="0"/>
              <a:t> </a:t>
            </a:r>
            <a:r>
              <a:rPr lang="hu-HU" dirty="0" err="1" smtClean="0"/>
              <a:t>clustering</a:t>
            </a:r>
            <a:r>
              <a:rPr lang="hu-HU" dirty="0" smtClean="0"/>
              <a:t> (</a:t>
            </a:r>
            <a:r>
              <a:rPr lang="hu-HU" dirty="0" err="1" smtClean="0"/>
              <a:t>MacQueen</a:t>
            </a:r>
            <a:r>
              <a:rPr lang="hu-HU" dirty="0" smtClean="0"/>
              <a:t>, 1967)</a:t>
            </a:r>
            <a:endParaRPr lang="hu-HU" dirty="0"/>
          </a:p>
        </p:txBody>
      </p:sp>
      <p:sp>
        <p:nvSpPr>
          <p:cNvPr id="3" name="Tartalom helye 2"/>
          <p:cNvSpPr>
            <a:spLocks noGrp="1"/>
          </p:cNvSpPr>
          <p:nvPr>
            <p:ph sz="quarter" idx="1"/>
          </p:nvPr>
        </p:nvSpPr>
        <p:spPr>
          <a:xfrm>
            <a:off x="612648" y="1600200"/>
            <a:ext cx="4751440" cy="4495800"/>
          </a:xfrm>
        </p:spPr>
        <p:txBody>
          <a:bodyPr>
            <a:normAutofit fontScale="85000" lnSpcReduction="20000"/>
          </a:bodyPr>
          <a:lstStyle/>
          <a:p>
            <a:r>
              <a:rPr lang="hu-HU" dirty="0" err="1" smtClean="0"/>
              <a:t>Classifying</a:t>
            </a:r>
            <a:r>
              <a:rPr lang="hu-HU" dirty="0" smtClean="0"/>
              <a:t> a </a:t>
            </a:r>
            <a:r>
              <a:rPr lang="hu-HU" dirty="0" err="1" smtClean="0"/>
              <a:t>set</a:t>
            </a:r>
            <a:r>
              <a:rPr lang="hu-HU" dirty="0" smtClean="0"/>
              <a:t> of N </a:t>
            </a:r>
            <a:r>
              <a:rPr lang="hu-HU" dirty="0" err="1" smtClean="0"/>
              <a:t>points</a:t>
            </a:r>
            <a:r>
              <a:rPr lang="hu-HU" dirty="0" smtClean="0"/>
              <a:t> </a:t>
            </a:r>
            <a:r>
              <a:rPr lang="hu-HU" dirty="0" err="1" smtClean="0"/>
              <a:t>into</a:t>
            </a:r>
            <a:r>
              <a:rPr lang="hu-HU" dirty="0" smtClean="0"/>
              <a:t> K </a:t>
            </a:r>
            <a:r>
              <a:rPr lang="hu-HU" dirty="0" err="1" smtClean="0"/>
              <a:t>clusters</a:t>
            </a:r>
            <a:r>
              <a:rPr lang="hu-HU" dirty="0" smtClean="0"/>
              <a:t> (</a:t>
            </a:r>
            <a:r>
              <a:rPr lang="hu-HU" dirty="0" err="1" smtClean="0"/>
              <a:t>group</a:t>
            </a:r>
            <a:r>
              <a:rPr lang="hu-HU" dirty="0" smtClean="0"/>
              <a:t>)</a:t>
            </a:r>
          </a:p>
          <a:p>
            <a:pPr marL="514350" indent="-514350">
              <a:buFont typeface="+mj-lt"/>
              <a:buAutoNum type="arabicPeriod"/>
            </a:pPr>
            <a:r>
              <a:rPr lang="hu-HU" dirty="0" err="1" smtClean="0"/>
              <a:t>Determine</a:t>
            </a:r>
            <a:r>
              <a:rPr lang="hu-HU" dirty="0" smtClean="0"/>
              <a:t> </a:t>
            </a:r>
            <a:r>
              <a:rPr lang="hu-HU" dirty="0" err="1" smtClean="0"/>
              <a:t>the</a:t>
            </a:r>
            <a:r>
              <a:rPr lang="hu-HU" dirty="0" smtClean="0"/>
              <a:t> </a:t>
            </a:r>
            <a:r>
              <a:rPr lang="hu-HU" dirty="0" err="1" smtClean="0"/>
              <a:t>number</a:t>
            </a:r>
            <a:r>
              <a:rPr lang="hu-HU" dirty="0" smtClean="0"/>
              <a:t> of </a:t>
            </a:r>
            <a:r>
              <a:rPr lang="hu-HU" dirty="0" err="1" smtClean="0"/>
              <a:t>clusters</a:t>
            </a:r>
            <a:r>
              <a:rPr lang="hu-HU" dirty="0" smtClean="0"/>
              <a:t> (K)</a:t>
            </a:r>
          </a:p>
          <a:p>
            <a:pPr marL="514350" indent="-514350">
              <a:buFont typeface="+mj-lt"/>
              <a:buAutoNum type="arabicPeriod"/>
            </a:pPr>
            <a:r>
              <a:rPr lang="hu-HU" dirty="0" err="1" smtClean="0"/>
              <a:t>Designate</a:t>
            </a:r>
            <a:r>
              <a:rPr lang="hu-HU" dirty="0" smtClean="0"/>
              <a:t> a </a:t>
            </a:r>
            <a:r>
              <a:rPr lang="hu-HU" dirty="0" err="1" smtClean="0"/>
              <a:t>point</a:t>
            </a:r>
            <a:r>
              <a:rPr lang="hu-HU" dirty="0" smtClean="0"/>
              <a:t> </a:t>
            </a:r>
            <a:r>
              <a:rPr lang="hu-HU" dirty="0" err="1" smtClean="0"/>
              <a:t>as</a:t>
            </a:r>
            <a:r>
              <a:rPr lang="hu-HU" dirty="0" smtClean="0"/>
              <a:t> </a:t>
            </a:r>
            <a:r>
              <a:rPr lang="hu-HU" dirty="0" err="1" smtClean="0"/>
              <a:t>the</a:t>
            </a:r>
            <a:r>
              <a:rPr lang="hu-HU" dirty="0" smtClean="0"/>
              <a:t> </a:t>
            </a:r>
            <a:r>
              <a:rPr lang="hu-HU" dirty="0" err="1" smtClean="0"/>
              <a:t>cluster</a:t>
            </a:r>
            <a:r>
              <a:rPr lang="hu-HU" dirty="0" smtClean="0"/>
              <a:t> center </a:t>
            </a:r>
            <a:r>
              <a:rPr lang="hu-HU" dirty="0" err="1" smtClean="0"/>
              <a:t>fo</a:t>
            </a:r>
            <a:r>
              <a:rPr lang="hu-HU" dirty="0" smtClean="0"/>
              <a:t> </a:t>
            </a:r>
            <a:r>
              <a:rPr lang="hu-HU" dirty="0" err="1" smtClean="0"/>
              <a:t>each</a:t>
            </a:r>
            <a:r>
              <a:rPr lang="hu-HU" dirty="0" smtClean="0"/>
              <a:t> of </a:t>
            </a:r>
            <a:r>
              <a:rPr lang="hu-HU" dirty="0" err="1" smtClean="0"/>
              <a:t>the</a:t>
            </a:r>
            <a:r>
              <a:rPr lang="hu-HU" dirty="0" smtClean="0"/>
              <a:t> K </a:t>
            </a:r>
            <a:r>
              <a:rPr lang="hu-HU" dirty="0" err="1" smtClean="0"/>
              <a:t>cluster</a:t>
            </a:r>
            <a:r>
              <a:rPr lang="hu-HU" dirty="0" smtClean="0"/>
              <a:t>.</a:t>
            </a:r>
          </a:p>
          <a:p>
            <a:pPr marL="514350" indent="-514350">
              <a:buFont typeface="+mj-lt"/>
              <a:buAutoNum type="arabicPeriod"/>
            </a:pPr>
            <a:r>
              <a:rPr lang="hu-HU" dirty="0" err="1" smtClean="0"/>
              <a:t>Assign</a:t>
            </a:r>
            <a:r>
              <a:rPr lang="hu-HU" dirty="0" smtClean="0"/>
              <a:t> </a:t>
            </a:r>
            <a:r>
              <a:rPr lang="hu-HU" dirty="0" err="1" smtClean="0"/>
              <a:t>every</a:t>
            </a:r>
            <a:r>
              <a:rPr lang="hu-HU" dirty="0" smtClean="0"/>
              <a:t> </a:t>
            </a:r>
            <a:r>
              <a:rPr lang="hu-HU" dirty="0" err="1" smtClean="0"/>
              <a:t>point</a:t>
            </a:r>
            <a:r>
              <a:rPr lang="hu-HU" dirty="0" smtClean="0"/>
              <a:t> </a:t>
            </a:r>
            <a:r>
              <a:rPr lang="hu-HU" dirty="0" err="1" smtClean="0"/>
              <a:t>to</a:t>
            </a:r>
            <a:r>
              <a:rPr lang="hu-HU" dirty="0" smtClean="0"/>
              <a:t> </a:t>
            </a:r>
            <a:r>
              <a:rPr lang="hu-HU" dirty="0" err="1" smtClean="0"/>
              <a:t>the</a:t>
            </a:r>
            <a:r>
              <a:rPr lang="hu-HU" dirty="0" smtClean="0"/>
              <a:t> </a:t>
            </a:r>
            <a:r>
              <a:rPr lang="hu-HU" dirty="0" err="1" smtClean="0"/>
              <a:t>nearest</a:t>
            </a:r>
            <a:r>
              <a:rPr lang="hu-HU" dirty="0" smtClean="0"/>
              <a:t> </a:t>
            </a:r>
            <a:r>
              <a:rPr lang="hu-HU" dirty="0" err="1" smtClean="0"/>
              <a:t>cluster</a:t>
            </a:r>
            <a:endParaRPr lang="hu-HU" dirty="0" smtClean="0"/>
          </a:p>
          <a:p>
            <a:pPr marL="514350" indent="-514350">
              <a:buFont typeface="+mj-lt"/>
              <a:buAutoNum type="arabicPeriod"/>
            </a:pPr>
            <a:r>
              <a:rPr lang="hu-HU" dirty="0" err="1" smtClean="0"/>
              <a:t>Compute</a:t>
            </a:r>
            <a:r>
              <a:rPr lang="hu-HU" dirty="0" smtClean="0"/>
              <a:t> </a:t>
            </a:r>
            <a:r>
              <a:rPr lang="hu-HU" dirty="0" err="1" smtClean="0"/>
              <a:t>new</a:t>
            </a:r>
            <a:r>
              <a:rPr lang="hu-HU" dirty="0" smtClean="0"/>
              <a:t> </a:t>
            </a:r>
            <a:r>
              <a:rPr lang="hu-HU" dirty="0" err="1" smtClean="0"/>
              <a:t>centroid</a:t>
            </a:r>
            <a:endParaRPr lang="hu-HU" dirty="0" smtClean="0"/>
          </a:p>
          <a:p>
            <a:pPr marL="514350" indent="-514350">
              <a:buFont typeface="+mj-lt"/>
              <a:buAutoNum type="arabicPeriod"/>
            </a:pPr>
            <a:r>
              <a:rPr lang="hu-HU" dirty="0" err="1" smtClean="0"/>
              <a:t>Repeat</a:t>
            </a:r>
            <a:r>
              <a:rPr lang="hu-HU" dirty="0" smtClean="0"/>
              <a:t> 4. and 5. </a:t>
            </a:r>
            <a:r>
              <a:rPr lang="hu-HU" dirty="0" err="1" smtClean="0"/>
              <a:t>until</a:t>
            </a:r>
            <a:r>
              <a:rPr lang="hu-HU" dirty="0" smtClean="0"/>
              <a:t> </a:t>
            </a:r>
            <a:r>
              <a:rPr lang="hu-HU" dirty="0" err="1" smtClean="0"/>
              <a:t>the</a:t>
            </a:r>
            <a:r>
              <a:rPr lang="hu-HU" dirty="0" smtClean="0"/>
              <a:t> </a:t>
            </a:r>
            <a:r>
              <a:rPr lang="hu-HU" dirty="0" err="1" smtClean="0"/>
              <a:t>centers</a:t>
            </a:r>
            <a:r>
              <a:rPr lang="hu-HU" dirty="0" smtClean="0"/>
              <a:t> no </a:t>
            </a:r>
            <a:r>
              <a:rPr lang="hu-HU" dirty="0" err="1" smtClean="0"/>
              <a:t>longer</a:t>
            </a:r>
            <a:r>
              <a:rPr lang="hu-HU" dirty="0" smtClean="0"/>
              <a:t> </a:t>
            </a:r>
            <a:r>
              <a:rPr lang="hu-HU" dirty="0" err="1" smtClean="0"/>
              <a:t>move</a:t>
            </a:r>
            <a:r>
              <a:rPr lang="hu-HU" dirty="0" smtClean="0"/>
              <a:t> </a:t>
            </a:r>
            <a:r>
              <a:rPr lang="hu-HU" dirty="0" err="1" smtClean="0"/>
              <a:t>significantly</a:t>
            </a:r>
            <a:endParaRPr lang="hu-HU" dirty="0"/>
          </a:p>
        </p:txBody>
      </p:sp>
      <p:pic>
        <p:nvPicPr>
          <p:cNvPr id="4" name="Kép 3"/>
          <p:cNvPicPr>
            <a:picLocks noChangeAspect="1"/>
          </p:cNvPicPr>
          <p:nvPr/>
        </p:nvPicPr>
        <p:blipFill rotWithShape="1">
          <a:blip r:embed="rId2" cstate="print">
            <a:extLst>
              <a:ext uri="{28A0092B-C50C-407E-A947-70E740481C1C}">
                <a14:useLocalDpi xmlns:a14="http://schemas.microsoft.com/office/drawing/2010/main" val="0"/>
              </a:ext>
            </a:extLst>
          </a:blip>
          <a:srcRect l="50853" t="37400" r="6138" b="4654"/>
          <a:stretch/>
        </p:blipFill>
        <p:spPr>
          <a:xfrm>
            <a:off x="5220072" y="1760544"/>
            <a:ext cx="3816424" cy="4175111"/>
          </a:xfrm>
          <a:prstGeom prst="rect">
            <a:avLst/>
          </a:prstGeom>
        </p:spPr>
      </p:pic>
    </p:spTree>
    <p:extLst>
      <p:ext uri="{BB962C8B-B14F-4D97-AF65-F5344CB8AC3E}">
        <p14:creationId xmlns:p14="http://schemas.microsoft.com/office/powerpoint/2010/main" val="23511878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Digital image </a:t>
            </a:r>
            <a:r>
              <a:rPr lang="hu-HU" dirty="0" err="1" smtClean="0"/>
              <a:t>processing</a:t>
            </a:r>
            <a:endParaRPr lang="hu-HU" dirty="0"/>
          </a:p>
        </p:txBody>
      </p:sp>
      <p:sp>
        <p:nvSpPr>
          <p:cNvPr id="3" name="Tartalom helye 2"/>
          <p:cNvSpPr>
            <a:spLocks noGrp="1"/>
          </p:cNvSpPr>
          <p:nvPr>
            <p:ph sz="quarter" idx="1"/>
          </p:nvPr>
        </p:nvSpPr>
        <p:spPr>
          <a:xfrm>
            <a:off x="612648" y="1628800"/>
            <a:ext cx="8153400" cy="4495800"/>
          </a:xfrm>
        </p:spPr>
        <p:txBody>
          <a:bodyPr/>
          <a:lstStyle/>
          <a:p>
            <a:r>
              <a:rPr lang="hu-HU" dirty="0" smtClean="0"/>
              <a:t>Fourier </a:t>
            </a:r>
            <a:r>
              <a:rPr lang="hu-HU" dirty="0" err="1" smtClean="0"/>
              <a:t>transformation</a:t>
            </a:r>
            <a:r>
              <a:rPr lang="hu-HU" dirty="0" smtClean="0"/>
              <a:t> </a:t>
            </a:r>
          </a:p>
          <a:p>
            <a:r>
              <a:rPr lang="hu-HU" dirty="0" err="1" smtClean="0"/>
              <a:t>But</a:t>
            </a:r>
            <a:r>
              <a:rPr lang="hu-HU" dirty="0" smtClean="0"/>
              <a:t>, </a:t>
            </a:r>
            <a:r>
              <a:rPr lang="hu-HU" dirty="0" err="1" smtClean="0"/>
              <a:t>how</a:t>
            </a:r>
            <a:r>
              <a:rPr lang="hu-HU" dirty="0" smtClean="0"/>
              <a:t> </a:t>
            </a:r>
            <a:r>
              <a:rPr lang="hu-HU" dirty="0" err="1" smtClean="0"/>
              <a:t>it</a:t>
            </a:r>
            <a:r>
              <a:rPr lang="hu-HU" dirty="0" smtClean="0"/>
              <a:t> </a:t>
            </a:r>
            <a:r>
              <a:rPr lang="hu-HU" dirty="0" err="1" smtClean="0"/>
              <a:t>works</a:t>
            </a:r>
            <a:r>
              <a:rPr lang="hu-HU" dirty="0" smtClean="0"/>
              <a:t> </a:t>
            </a:r>
            <a:r>
              <a:rPr lang="hu-HU" dirty="0" err="1" smtClean="0"/>
              <a:t>in</a:t>
            </a:r>
            <a:r>
              <a:rPr lang="hu-HU" dirty="0" smtClean="0"/>
              <a:t> </a:t>
            </a:r>
            <a:r>
              <a:rPr lang="hu-HU" dirty="0" err="1" smtClean="0"/>
              <a:t>practice</a:t>
            </a:r>
            <a:r>
              <a:rPr lang="hu-HU" dirty="0" smtClean="0"/>
              <a:t>?</a:t>
            </a:r>
          </a:p>
          <a:p>
            <a:r>
              <a:rPr lang="hu-HU" dirty="0" err="1" smtClean="0"/>
              <a:t>You</a:t>
            </a:r>
            <a:r>
              <a:rPr lang="hu-HU" dirty="0" smtClean="0"/>
              <a:t> </a:t>
            </a:r>
            <a:r>
              <a:rPr lang="hu-HU" dirty="0" err="1" smtClean="0"/>
              <a:t>have</a:t>
            </a:r>
            <a:r>
              <a:rPr lang="hu-HU" dirty="0" smtClean="0"/>
              <a:t> a </a:t>
            </a:r>
            <a:r>
              <a:rPr lang="hu-HU" dirty="0" err="1" smtClean="0"/>
              <a:t>matrices</a:t>
            </a:r>
            <a:r>
              <a:rPr lang="hu-HU" dirty="0" smtClean="0"/>
              <a:t>, </a:t>
            </a:r>
            <a:r>
              <a:rPr lang="hu-HU" dirty="0" err="1" smtClean="0"/>
              <a:t>which</a:t>
            </a:r>
            <a:r>
              <a:rPr lang="hu-HU" dirty="0" smtClean="0"/>
              <a:t> </a:t>
            </a:r>
            <a:r>
              <a:rPr lang="hu-HU" dirty="0" err="1" smtClean="0"/>
              <a:t>size</a:t>
            </a:r>
            <a:r>
              <a:rPr lang="hu-HU" dirty="0" smtClean="0"/>
              <a:t> is (2*k+1)X(2*k+1)</a:t>
            </a:r>
          </a:p>
          <a:p>
            <a:endParaRPr lang="hu-HU" dirty="0"/>
          </a:p>
          <a:p>
            <a:endParaRPr lang="hu-HU" dirty="0" smtClean="0"/>
          </a:p>
          <a:p>
            <a:endParaRPr lang="hu-HU" dirty="0"/>
          </a:p>
          <a:p>
            <a:endParaRPr lang="hu-HU" dirty="0" smtClean="0"/>
          </a:p>
          <a:p>
            <a:r>
              <a:rPr lang="hu-HU" dirty="0" err="1" smtClean="0"/>
              <a:t>This</a:t>
            </a:r>
            <a:r>
              <a:rPr lang="hu-HU" dirty="0" smtClean="0"/>
              <a:t> kernel </a:t>
            </a:r>
            <a:r>
              <a:rPr lang="hu-HU" dirty="0" err="1" smtClean="0"/>
              <a:t>moves</a:t>
            </a:r>
            <a:r>
              <a:rPr lang="hu-HU" dirty="0" smtClean="0"/>
              <a:t> </a:t>
            </a:r>
            <a:r>
              <a:rPr lang="hu-HU" dirty="0" err="1" smtClean="0"/>
              <a:t>through</a:t>
            </a:r>
            <a:r>
              <a:rPr lang="hu-HU" dirty="0" smtClean="0"/>
              <a:t> </a:t>
            </a:r>
            <a:r>
              <a:rPr lang="hu-HU" dirty="0" err="1" smtClean="0"/>
              <a:t>the</a:t>
            </a:r>
            <a:r>
              <a:rPr lang="hu-HU" dirty="0" smtClean="0"/>
              <a:t> image</a:t>
            </a:r>
            <a:r>
              <a:rPr lang="hu-HU" dirty="0" smtClean="0">
                <a:sym typeface="Wingdings" panose="05000000000000000000" pitchFamily="2" charset="2"/>
              </a:rPr>
              <a:t></a:t>
            </a:r>
            <a:r>
              <a:rPr lang="hu-HU" dirty="0" err="1" smtClean="0">
                <a:sym typeface="Wingdings" panose="05000000000000000000" pitchFamily="2" charset="2"/>
              </a:rPr>
              <a:t>Filtering</a:t>
            </a:r>
            <a:endParaRPr lang="hu-HU" dirty="0" smtClean="0"/>
          </a:p>
        </p:txBody>
      </p:sp>
      <p:graphicFrame>
        <p:nvGraphicFramePr>
          <p:cNvPr id="5" name="Táblázat 4"/>
          <p:cNvGraphicFramePr>
            <a:graphicFrameLocks noGrp="1"/>
          </p:cNvGraphicFramePr>
          <p:nvPr>
            <p:extLst>
              <p:ext uri="{D42A27DB-BD31-4B8C-83A1-F6EECF244321}">
                <p14:modId xmlns:p14="http://schemas.microsoft.com/office/powerpoint/2010/main" val="1538468741"/>
              </p:ext>
            </p:extLst>
          </p:nvPr>
        </p:nvGraphicFramePr>
        <p:xfrm>
          <a:off x="395536" y="3212976"/>
          <a:ext cx="1584177" cy="1099827"/>
        </p:xfrm>
        <a:graphic>
          <a:graphicData uri="http://schemas.openxmlformats.org/drawingml/2006/table">
            <a:tbl>
              <a:tblPr firstRow="1" bandRow="1">
                <a:tableStyleId>{5940675A-B579-460E-94D1-54222C63F5DA}</a:tableStyleId>
              </a:tblPr>
              <a:tblGrid>
                <a:gridCol w="528059"/>
                <a:gridCol w="528059"/>
                <a:gridCol w="528059"/>
              </a:tblGrid>
              <a:tr h="366609">
                <a:tc>
                  <a:txBody>
                    <a:bodyPr/>
                    <a:lstStyle/>
                    <a:p>
                      <a:endParaRPr lang="hu-HU" dirty="0"/>
                    </a:p>
                  </a:txBody>
                  <a:tcPr/>
                </a:tc>
                <a:tc>
                  <a:txBody>
                    <a:bodyPr/>
                    <a:lstStyle/>
                    <a:p>
                      <a:endParaRPr lang="hu-HU" dirty="0"/>
                    </a:p>
                  </a:txBody>
                  <a:tcPr/>
                </a:tc>
                <a:tc>
                  <a:txBody>
                    <a:bodyPr/>
                    <a:lstStyle/>
                    <a:p>
                      <a:endParaRPr lang="hu-HU" dirty="0"/>
                    </a:p>
                  </a:txBody>
                  <a:tcPr/>
                </a:tc>
              </a:tr>
              <a:tr h="366609">
                <a:tc>
                  <a:txBody>
                    <a:bodyPr/>
                    <a:lstStyle/>
                    <a:p>
                      <a:endParaRPr lang="hu-HU" dirty="0"/>
                    </a:p>
                  </a:txBody>
                  <a:tcPr/>
                </a:tc>
                <a:tc>
                  <a:txBody>
                    <a:bodyPr/>
                    <a:lstStyle/>
                    <a:p>
                      <a:endParaRPr lang="hu-HU" dirty="0"/>
                    </a:p>
                  </a:txBody>
                  <a:tcPr/>
                </a:tc>
                <a:tc>
                  <a:txBody>
                    <a:bodyPr/>
                    <a:lstStyle/>
                    <a:p>
                      <a:endParaRPr lang="hu-HU" dirty="0"/>
                    </a:p>
                  </a:txBody>
                  <a:tcPr/>
                </a:tc>
              </a:tr>
              <a:tr h="366609">
                <a:tc>
                  <a:txBody>
                    <a:bodyPr/>
                    <a:lstStyle/>
                    <a:p>
                      <a:endParaRPr lang="hu-HU" dirty="0"/>
                    </a:p>
                  </a:txBody>
                  <a:tcPr/>
                </a:tc>
                <a:tc>
                  <a:txBody>
                    <a:bodyPr/>
                    <a:lstStyle/>
                    <a:p>
                      <a:endParaRPr lang="hu-HU" dirty="0"/>
                    </a:p>
                  </a:txBody>
                  <a:tcPr/>
                </a:tc>
                <a:tc>
                  <a:txBody>
                    <a:bodyPr/>
                    <a:lstStyle/>
                    <a:p>
                      <a:endParaRPr lang="hu-HU" dirty="0"/>
                    </a:p>
                  </a:txBody>
                  <a:tcPr/>
                </a:tc>
              </a:tr>
            </a:tbl>
          </a:graphicData>
        </a:graphic>
      </p:graphicFrame>
      <p:graphicFrame>
        <p:nvGraphicFramePr>
          <p:cNvPr id="6" name="Táblázat 5"/>
          <p:cNvGraphicFramePr>
            <a:graphicFrameLocks noGrp="1"/>
          </p:cNvGraphicFramePr>
          <p:nvPr>
            <p:extLst>
              <p:ext uri="{D42A27DB-BD31-4B8C-83A1-F6EECF244321}">
                <p14:modId xmlns:p14="http://schemas.microsoft.com/office/powerpoint/2010/main" val="3292461456"/>
              </p:ext>
            </p:extLst>
          </p:nvPr>
        </p:nvGraphicFramePr>
        <p:xfrm>
          <a:off x="2339752" y="3212976"/>
          <a:ext cx="2759970" cy="1854200"/>
        </p:xfrm>
        <a:graphic>
          <a:graphicData uri="http://schemas.openxmlformats.org/drawingml/2006/table">
            <a:tbl>
              <a:tblPr firstRow="1" bandRow="1">
                <a:tableStyleId>{5940675A-B579-460E-94D1-54222C63F5DA}</a:tableStyleId>
              </a:tblPr>
              <a:tblGrid>
                <a:gridCol w="551994"/>
                <a:gridCol w="551994"/>
                <a:gridCol w="551994"/>
                <a:gridCol w="551994"/>
                <a:gridCol w="551994"/>
              </a:tblGrid>
              <a:tr h="370840">
                <a:tc>
                  <a:txBody>
                    <a:bodyPr/>
                    <a:lstStyle/>
                    <a:p>
                      <a:endParaRPr lang="hu-HU" dirty="0"/>
                    </a:p>
                  </a:txBody>
                  <a:tcPr/>
                </a:tc>
                <a:tc>
                  <a:txBody>
                    <a:bodyPr/>
                    <a:lstStyle/>
                    <a:p>
                      <a:endParaRPr lang="hu-HU" dirty="0"/>
                    </a:p>
                  </a:txBody>
                  <a:tcPr/>
                </a:tc>
                <a:tc>
                  <a:txBody>
                    <a:bodyPr/>
                    <a:lstStyle/>
                    <a:p>
                      <a:endParaRPr lang="hu-HU"/>
                    </a:p>
                  </a:txBody>
                  <a:tcPr/>
                </a:tc>
                <a:tc>
                  <a:txBody>
                    <a:bodyPr/>
                    <a:lstStyle/>
                    <a:p>
                      <a:endParaRPr lang="hu-HU"/>
                    </a:p>
                  </a:txBody>
                  <a:tcPr/>
                </a:tc>
                <a:tc>
                  <a:txBody>
                    <a:bodyPr/>
                    <a:lstStyle/>
                    <a:p>
                      <a:endParaRPr lang="hu-HU" dirty="0"/>
                    </a:p>
                  </a:txBody>
                  <a:tcPr/>
                </a:tc>
              </a:tr>
              <a:tr h="370840">
                <a:tc>
                  <a:txBody>
                    <a:bodyPr/>
                    <a:lstStyle/>
                    <a:p>
                      <a:endParaRPr lang="hu-HU" dirty="0"/>
                    </a:p>
                  </a:txBody>
                  <a:tcPr/>
                </a:tc>
                <a:tc>
                  <a:txBody>
                    <a:bodyPr/>
                    <a:lstStyle/>
                    <a:p>
                      <a:endParaRPr lang="hu-HU"/>
                    </a:p>
                  </a:txBody>
                  <a:tcPr/>
                </a:tc>
                <a:tc>
                  <a:txBody>
                    <a:bodyPr/>
                    <a:lstStyle/>
                    <a:p>
                      <a:endParaRPr lang="hu-HU"/>
                    </a:p>
                  </a:txBody>
                  <a:tcPr/>
                </a:tc>
                <a:tc>
                  <a:txBody>
                    <a:bodyPr/>
                    <a:lstStyle/>
                    <a:p>
                      <a:endParaRPr lang="hu-HU"/>
                    </a:p>
                  </a:txBody>
                  <a:tcPr/>
                </a:tc>
                <a:tc>
                  <a:txBody>
                    <a:bodyPr/>
                    <a:lstStyle/>
                    <a:p>
                      <a:endParaRPr lang="hu-HU"/>
                    </a:p>
                  </a:txBody>
                  <a:tcPr/>
                </a:tc>
              </a:tr>
              <a:tr h="370840">
                <a:tc>
                  <a:txBody>
                    <a:bodyPr/>
                    <a:lstStyle/>
                    <a:p>
                      <a:endParaRPr lang="hu-HU"/>
                    </a:p>
                  </a:txBody>
                  <a:tcPr/>
                </a:tc>
                <a:tc>
                  <a:txBody>
                    <a:bodyPr/>
                    <a:lstStyle/>
                    <a:p>
                      <a:endParaRPr lang="hu-HU"/>
                    </a:p>
                  </a:txBody>
                  <a:tcPr/>
                </a:tc>
                <a:tc>
                  <a:txBody>
                    <a:bodyPr/>
                    <a:lstStyle/>
                    <a:p>
                      <a:endParaRPr lang="hu-HU"/>
                    </a:p>
                  </a:txBody>
                  <a:tcPr/>
                </a:tc>
                <a:tc>
                  <a:txBody>
                    <a:bodyPr/>
                    <a:lstStyle/>
                    <a:p>
                      <a:endParaRPr lang="hu-HU"/>
                    </a:p>
                  </a:txBody>
                  <a:tcPr/>
                </a:tc>
                <a:tc>
                  <a:txBody>
                    <a:bodyPr/>
                    <a:lstStyle/>
                    <a:p>
                      <a:endParaRPr lang="hu-HU"/>
                    </a:p>
                  </a:txBody>
                  <a:tcPr/>
                </a:tc>
              </a:tr>
              <a:tr h="370840">
                <a:tc>
                  <a:txBody>
                    <a:bodyPr/>
                    <a:lstStyle/>
                    <a:p>
                      <a:endParaRPr lang="hu-HU"/>
                    </a:p>
                  </a:txBody>
                  <a:tcPr/>
                </a:tc>
                <a:tc>
                  <a:txBody>
                    <a:bodyPr/>
                    <a:lstStyle/>
                    <a:p>
                      <a:endParaRPr lang="hu-HU"/>
                    </a:p>
                  </a:txBody>
                  <a:tcPr/>
                </a:tc>
                <a:tc>
                  <a:txBody>
                    <a:bodyPr/>
                    <a:lstStyle/>
                    <a:p>
                      <a:endParaRPr lang="hu-HU"/>
                    </a:p>
                  </a:txBody>
                  <a:tcPr/>
                </a:tc>
                <a:tc>
                  <a:txBody>
                    <a:bodyPr/>
                    <a:lstStyle/>
                    <a:p>
                      <a:endParaRPr lang="hu-HU"/>
                    </a:p>
                  </a:txBody>
                  <a:tcPr/>
                </a:tc>
                <a:tc>
                  <a:txBody>
                    <a:bodyPr/>
                    <a:lstStyle/>
                    <a:p>
                      <a:endParaRPr lang="hu-HU"/>
                    </a:p>
                  </a:txBody>
                  <a:tcPr/>
                </a:tc>
              </a:tr>
              <a:tr h="370840">
                <a:tc>
                  <a:txBody>
                    <a:bodyPr/>
                    <a:lstStyle/>
                    <a:p>
                      <a:endParaRPr lang="hu-HU"/>
                    </a:p>
                  </a:txBody>
                  <a:tcPr/>
                </a:tc>
                <a:tc>
                  <a:txBody>
                    <a:bodyPr/>
                    <a:lstStyle/>
                    <a:p>
                      <a:endParaRPr lang="hu-HU"/>
                    </a:p>
                  </a:txBody>
                  <a:tcPr/>
                </a:tc>
                <a:tc>
                  <a:txBody>
                    <a:bodyPr/>
                    <a:lstStyle/>
                    <a:p>
                      <a:endParaRPr lang="hu-HU"/>
                    </a:p>
                  </a:txBody>
                  <a:tcPr/>
                </a:tc>
                <a:tc>
                  <a:txBody>
                    <a:bodyPr/>
                    <a:lstStyle/>
                    <a:p>
                      <a:endParaRPr lang="hu-HU"/>
                    </a:p>
                  </a:txBody>
                  <a:tcPr/>
                </a:tc>
                <a:tc>
                  <a:txBody>
                    <a:bodyPr/>
                    <a:lstStyle/>
                    <a:p>
                      <a:endParaRPr lang="hu-HU" dirty="0"/>
                    </a:p>
                  </a:txBody>
                  <a:tcPr/>
                </a:tc>
              </a:tr>
            </a:tbl>
          </a:graphicData>
        </a:graphic>
      </p:graphicFrame>
    </p:spTree>
    <p:extLst>
      <p:ext uri="{BB962C8B-B14F-4D97-AF65-F5344CB8AC3E}">
        <p14:creationId xmlns:p14="http://schemas.microsoft.com/office/powerpoint/2010/main" val="16266031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sz="quarter" idx="1"/>
          </p:nvPr>
        </p:nvSpPr>
        <p:spPr/>
        <p:txBody>
          <a:bodyPr/>
          <a:lstStyle/>
          <a:p>
            <a:endParaRPr lang="hu-HU"/>
          </a:p>
        </p:txBody>
      </p:sp>
      <p:pic>
        <p:nvPicPr>
          <p:cNvPr id="4" name="Tartalom helye 3"/>
          <p:cNvPicPr>
            <a:picLocks noChangeAspect="1"/>
          </p:cNvPicPr>
          <p:nvPr/>
        </p:nvPicPr>
        <p:blipFill rotWithShape="1">
          <a:blip r:embed="rId2"/>
          <a:srcRect l="34914" t="16908" b="16265"/>
          <a:stretch/>
        </p:blipFill>
        <p:spPr>
          <a:xfrm>
            <a:off x="2267744" y="1616135"/>
            <a:ext cx="6264696" cy="5145919"/>
          </a:xfrm>
          <a:prstGeom prst="rect">
            <a:avLst/>
          </a:prstGeom>
        </p:spPr>
      </p:pic>
      <p:graphicFrame>
        <p:nvGraphicFramePr>
          <p:cNvPr id="5" name="Táblázat 4"/>
          <p:cNvGraphicFramePr>
            <a:graphicFrameLocks noGrp="1"/>
          </p:cNvGraphicFramePr>
          <p:nvPr>
            <p:extLst>
              <p:ext uri="{D42A27DB-BD31-4B8C-83A1-F6EECF244321}">
                <p14:modId xmlns:p14="http://schemas.microsoft.com/office/powerpoint/2010/main" val="4148522991"/>
              </p:ext>
            </p:extLst>
          </p:nvPr>
        </p:nvGraphicFramePr>
        <p:xfrm>
          <a:off x="107504" y="1600200"/>
          <a:ext cx="1597167" cy="1105908"/>
        </p:xfrm>
        <a:graphic>
          <a:graphicData uri="http://schemas.openxmlformats.org/drawingml/2006/table">
            <a:tbl>
              <a:tblPr firstRow="1" bandRow="1">
                <a:tableStyleId>{5940675A-B579-460E-94D1-54222C63F5DA}</a:tableStyleId>
              </a:tblPr>
              <a:tblGrid>
                <a:gridCol w="532389"/>
                <a:gridCol w="532389"/>
                <a:gridCol w="532389"/>
              </a:tblGrid>
              <a:tr h="368636">
                <a:tc>
                  <a:txBody>
                    <a:bodyPr/>
                    <a:lstStyle/>
                    <a:p>
                      <a:endParaRPr lang="hu-HU" dirty="0"/>
                    </a:p>
                  </a:txBody>
                  <a:tcPr/>
                </a:tc>
                <a:tc>
                  <a:txBody>
                    <a:bodyPr/>
                    <a:lstStyle/>
                    <a:p>
                      <a:endParaRPr lang="hu-HU" dirty="0"/>
                    </a:p>
                  </a:txBody>
                  <a:tcPr/>
                </a:tc>
                <a:tc>
                  <a:txBody>
                    <a:bodyPr/>
                    <a:lstStyle/>
                    <a:p>
                      <a:endParaRPr lang="hu-HU" dirty="0"/>
                    </a:p>
                  </a:txBody>
                  <a:tcPr/>
                </a:tc>
              </a:tr>
              <a:tr h="368636">
                <a:tc>
                  <a:txBody>
                    <a:bodyPr/>
                    <a:lstStyle/>
                    <a:p>
                      <a:endParaRPr lang="hu-HU" dirty="0"/>
                    </a:p>
                  </a:txBody>
                  <a:tcPr/>
                </a:tc>
                <a:tc>
                  <a:txBody>
                    <a:bodyPr/>
                    <a:lstStyle/>
                    <a:p>
                      <a:endParaRPr lang="hu-HU" dirty="0"/>
                    </a:p>
                  </a:txBody>
                  <a:tcPr/>
                </a:tc>
                <a:tc>
                  <a:txBody>
                    <a:bodyPr/>
                    <a:lstStyle/>
                    <a:p>
                      <a:endParaRPr lang="hu-HU" dirty="0"/>
                    </a:p>
                  </a:txBody>
                  <a:tcPr/>
                </a:tc>
              </a:tr>
              <a:tr h="368636">
                <a:tc>
                  <a:txBody>
                    <a:bodyPr/>
                    <a:lstStyle/>
                    <a:p>
                      <a:endParaRPr lang="hu-HU" dirty="0"/>
                    </a:p>
                  </a:txBody>
                  <a:tcPr/>
                </a:tc>
                <a:tc>
                  <a:txBody>
                    <a:bodyPr/>
                    <a:lstStyle/>
                    <a:p>
                      <a:endParaRPr lang="hu-HU" dirty="0"/>
                    </a:p>
                  </a:txBody>
                  <a:tcPr/>
                </a:tc>
                <a:tc>
                  <a:txBody>
                    <a:bodyPr/>
                    <a:lstStyle/>
                    <a:p>
                      <a:endParaRPr lang="hu-HU" dirty="0"/>
                    </a:p>
                  </a:txBody>
                  <a:tcPr/>
                </a:tc>
              </a:tr>
            </a:tbl>
          </a:graphicData>
        </a:graphic>
      </p:graphicFrame>
      <p:cxnSp>
        <p:nvCxnSpPr>
          <p:cNvPr id="7" name="Egyenes összekötő nyíllal 6"/>
          <p:cNvCxnSpPr/>
          <p:nvPr/>
        </p:nvCxnSpPr>
        <p:spPr>
          <a:xfrm>
            <a:off x="1763688" y="2276872"/>
            <a:ext cx="100811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46653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How</a:t>
            </a:r>
            <a:r>
              <a:rPr lang="hu-HU" dirty="0" smtClean="0"/>
              <a:t> </a:t>
            </a:r>
            <a:r>
              <a:rPr lang="hu-HU" dirty="0" err="1" smtClean="0"/>
              <a:t>it</a:t>
            </a:r>
            <a:r>
              <a:rPr lang="hu-HU" dirty="0" smtClean="0"/>
              <a:t> </a:t>
            </a:r>
            <a:r>
              <a:rPr lang="hu-HU" dirty="0" err="1" smtClean="0"/>
              <a:t>works</a:t>
            </a:r>
            <a:endParaRPr lang="hu-HU" dirty="0"/>
          </a:p>
        </p:txBody>
      </p:sp>
      <p:sp>
        <p:nvSpPr>
          <p:cNvPr id="3" name="Tartalom helye 2"/>
          <p:cNvSpPr>
            <a:spLocks noGrp="1"/>
          </p:cNvSpPr>
          <p:nvPr>
            <p:ph sz="quarter" idx="1"/>
          </p:nvPr>
        </p:nvSpPr>
        <p:spPr/>
        <p:txBody>
          <a:bodyPr/>
          <a:lstStyle/>
          <a:p>
            <a:r>
              <a:rPr lang="hu-HU" dirty="0" err="1" smtClean="0"/>
              <a:t>Get</a:t>
            </a:r>
            <a:r>
              <a:rPr lang="hu-HU" dirty="0" smtClean="0"/>
              <a:t> </a:t>
            </a:r>
            <a:r>
              <a:rPr lang="hu-HU" dirty="0" err="1" smtClean="0"/>
              <a:t>the</a:t>
            </a:r>
            <a:r>
              <a:rPr lang="hu-HU" dirty="0" smtClean="0"/>
              <a:t> </a:t>
            </a:r>
            <a:r>
              <a:rPr lang="hu-HU" dirty="0" err="1" smtClean="0"/>
              <a:t>values</a:t>
            </a:r>
            <a:r>
              <a:rPr lang="hu-HU" dirty="0" smtClean="0"/>
              <a:t> </a:t>
            </a:r>
            <a:r>
              <a:rPr lang="hu-HU" dirty="0" err="1" smtClean="0"/>
              <a:t>from</a:t>
            </a:r>
            <a:r>
              <a:rPr lang="hu-HU" dirty="0" smtClean="0"/>
              <a:t> </a:t>
            </a:r>
            <a:r>
              <a:rPr lang="hu-HU" dirty="0" err="1" smtClean="0"/>
              <a:t>the</a:t>
            </a:r>
            <a:r>
              <a:rPr lang="hu-HU" dirty="0" smtClean="0"/>
              <a:t> image. </a:t>
            </a:r>
          </a:p>
          <a:p>
            <a:r>
              <a:rPr lang="hu-HU" dirty="0" err="1" smtClean="0"/>
              <a:t>Calculate</a:t>
            </a:r>
            <a:r>
              <a:rPr lang="hu-HU" dirty="0" smtClean="0"/>
              <a:t> </a:t>
            </a:r>
            <a:r>
              <a:rPr lang="hu-HU" dirty="0" err="1" smtClean="0"/>
              <a:t>the</a:t>
            </a:r>
            <a:r>
              <a:rPr lang="hu-HU" dirty="0" smtClean="0"/>
              <a:t> mid pixel </a:t>
            </a:r>
            <a:r>
              <a:rPr lang="hu-HU" dirty="0" err="1" smtClean="0"/>
              <a:t>new</a:t>
            </a:r>
            <a:r>
              <a:rPr lang="hu-HU" dirty="0" smtClean="0"/>
              <a:t> </a:t>
            </a:r>
            <a:r>
              <a:rPr lang="hu-HU" dirty="0" err="1" smtClean="0"/>
              <a:t>value</a:t>
            </a:r>
            <a:r>
              <a:rPr lang="hu-HU" dirty="0" smtClean="0"/>
              <a:t>.</a:t>
            </a:r>
          </a:p>
          <a:p>
            <a:r>
              <a:rPr lang="hu-HU" dirty="0" err="1" smtClean="0"/>
              <a:t>Put</a:t>
            </a:r>
            <a:r>
              <a:rPr lang="hu-HU" dirty="0" smtClean="0"/>
              <a:t> </a:t>
            </a:r>
            <a:r>
              <a:rPr lang="hu-HU" dirty="0" err="1" smtClean="0"/>
              <a:t>the</a:t>
            </a:r>
            <a:r>
              <a:rPr lang="hu-HU" dirty="0" smtClean="0"/>
              <a:t> </a:t>
            </a:r>
            <a:r>
              <a:rPr lang="hu-HU" dirty="0" err="1" smtClean="0"/>
              <a:t>new</a:t>
            </a:r>
            <a:r>
              <a:rPr lang="hu-HU" dirty="0" smtClean="0"/>
              <a:t> </a:t>
            </a:r>
            <a:r>
              <a:rPr lang="hu-HU" dirty="0" err="1" smtClean="0"/>
              <a:t>value</a:t>
            </a:r>
            <a:r>
              <a:rPr lang="hu-HU" dirty="0" smtClean="0"/>
              <a:t> back </a:t>
            </a:r>
            <a:r>
              <a:rPr lang="hu-HU" dirty="0" err="1" smtClean="0"/>
              <a:t>only</a:t>
            </a:r>
            <a:r>
              <a:rPr lang="hu-HU" dirty="0" smtClean="0"/>
              <a:t> </a:t>
            </a:r>
            <a:r>
              <a:rPr lang="hu-HU" dirty="0" err="1" smtClean="0"/>
              <a:t>to</a:t>
            </a:r>
            <a:r>
              <a:rPr lang="hu-HU" dirty="0" smtClean="0"/>
              <a:t> </a:t>
            </a:r>
            <a:r>
              <a:rPr lang="hu-HU" dirty="0" err="1" smtClean="0"/>
              <a:t>the</a:t>
            </a:r>
            <a:r>
              <a:rPr lang="hu-HU" dirty="0" smtClean="0"/>
              <a:t> mid pixel.</a:t>
            </a:r>
          </a:p>
          <a:p>
            <a:endParaRPr lang="hu-HU" dirty="0"/>
          </a:p>
          <a:p>
            <a:r>
              <a:rPr lang="hu-HU" dirty="0" err="1" smtClean="0"/>
              <a:t>Repeat</a:t>
            </a:r>
            <a:r>
              <a:rPr lang="hu-HU" dirty="0" smtClean="0"/>
              <a:t> </a:t>
            </a:r>
            <a:r>
              <a:rPr lang="hu-HU" dirty="0" err="1" smtClean="0"/>
              <a:t>it</a:t>
            </a:r>
            <a:r>
              <a:rPr lang="hu-HU" dirty="0" smtClean="0"/>
              <a:t>.</a:t>
            </a:r>
          </a:p>
          <a:p>
            <a:endParaRPr lang="hu-HU" dirty="0"/>
          </a:p>
        </p:txBody>
      </p:sp>
    </p:spTree>
    <p:extLst>
      <p:ext uri="{BB962C8B-B14F-4D97-AF65-F5344CB8AC3E}">
        <p14:creationId xmlns:p14="http://schemas.microsoft.com/office/powerpoint/2010/main" val="27039389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err="1" smtClean="0"/>
              <a:t>How</a:t>
            </a:r>
            <a:r>
              <a:rPr lang="hu-HU" dirty="0" smtClean="0"/>
              <a:t> </a:t>
            </a:r>
            <a:r>
              <a:rPr lang="hu-HU" dirty="0" err="1" smtClean="0"/>
              <a:t>can</a:t>
            </a:r>
            <a:r>
              <a:rPr lang="hu-HU" dirty="0" smtClean="0"/>
              <a:t> </a:t>
            </a:r>
            <a:r>
              <a:rPr lang="hu-HU" dirty="0" err="1" smtClean="0"/>
              <a:t>we</a:t>
            </a:r>
            <a:r>
              <a:rPr lang="hu-HU" dirty="0" smtClean="0"/>
              <a:t> </a:t>
            </a:r>
            <a:r>
              <a:rPr lang="hu-HU" dirty="0" err="1" smtClean="0"/>
              <a:t>calculate</a:t>
            </a:r>
            <a:r>
              <a:rPr lang="hu-HU" dirty="0" smtClean="0"/>
              <a:t> </a:t>
            </a:r>
            <a:r>
              <a:rPr lang="hu-HU" dirty="0" err="1" smtClean="0"/>
              <a:t>the</a:t>
            </a:r>
            <a:r>
              <a:rPr lang="hu-HU" dirty="0" smtClean="0"/>
              <a:t> </a:t>
            </a:r>
            <a:r>
              <a:rPr lang="hu-HU" dirty="0" err="1" smtClean="0"/>
              <a:t>new</a:t>
            </a:r>
            <a:r>
              <a:rPr lang="hu-HU" dirty="0" smtClean="0"/>
              <a:t> </a:t>
            </a:r>
            <a:r>
              <a:rPr lang="hu-HU" dirty="0" err="1" smtClean="0"/>
              <a:t>value</a:t>
            </a:r>
            <a:endParaRPr lang="hu-HU" dirty="0"/>
          </a:p>
        </p:txBody>
      </p:sp>
      <p:sp>
        <p:nvSpPr>
          <p:cNvPr id="3" name="Tartalom helye 2"/>
          <p:cNvSpPr>
            <a:spLocks noGrp="1"/>
          </p:cNvSpPr>
          <p:nvPr>
            <p:ph sz="quarter" idx="1"/>
          </p:nvPr>
        </p:nvSpPr>
        <p:spPr/>
        <p:txBody>
          <a:bodyPr/>
          <a:lstStyle/>
          <a:p>
            <a:pPr marL="514350" indent="-514350">
              <a:buFont typeface="+mj-lt"/>
              <a:buAutoNum type="arabicPeriod"/>
            </a:pPr>
            <a:r>
              <a:rPr lang="hu-HU" dirty="0" err="1"/>
              <a:t>G</a:t>
            </a:r>
            <a:r>
              <a:rPr lang="hu-HU" dirty="0" err="1" smtClean="0"/>
              <a:t>et</a:t>
            </a:r>
            <a:r>
              <a:rPr lang="hu-HU" dirty="0" smtClean="0"/>
              <a:t> </a:t>
            </a:r>
            <a:r>
              <a:rPr lang="hu-HU" dirty="0" err="1" smtClean="0"/>
              <a:t>the</a:t>
            </a:r>
            <a:r>
              <a:rPr lang="hu-HU" dirty="0" smtClean="0"/>
              <a:t> </a:t>
            </a:r>
            <a:r>
              <a:rPr lang="hu-HU" dirty="0" err="1" smtClean="0"/>
              <a:t>elevations</a:t>
            </a:r>
            <a:r>
              <a:rPr lang="hu-HU" dirty="0" smtClean="0"/>
              <a:t> </a:t>
            </a:r>
            <a:r>
              <a:rPr lang="hu-HU" dirty="0" err="1" smtClean="0"/>
              <a:t>from</a:t>
            </a:r>
            <a:r>
              <a:rPr lang="hu-HU" dirty="0" smtClean="0"/>
              <a:t> </a:t>
            </a:r>
            <a:r>
              <a:rPr lang="hu-HU" dirty="0" err="1" smtClean="0"/>
              <a:t>the</a:t>
            </a:r>
            <a:r>
              <a:rPr lang="hu-HU" dirty="0" smtClean="0"/>
              <a:t> image. </a:t>
            </a:r>
            <a:r>
              <a:rPr lang="hu-HU" dirty="0" err="1" smtClean="0"/>
              <a:t>Calculate</a:t>
            </a:r>
            <a:r>
              <a:rPr lang="hu-HU" dirty="0" smtClean="0"/>
              <a:t> </a:t>
            </a:r>
            <a:r>
              <a:rPr lang="hu-HU" dirty="0" err="1" smtClean="0"/>
              <a:t>the</a:t>
            </a:r>
            <a:r>
              <a:rPr lang="hu-HU" dirty="0" smtClean="0"/>
              <a:t> </a:t>
            </a:r>
            <a:r>
              <a:rPr lang="hu-HU" dirty="0" err="1" smtClean="0"/>
              <a:t>average</a:t>
            </a:r>
            <a:r>
              <a:rPr lang="hu-HU" dirty="0" smtClean="0"/>
              <a:t>.</a:t>
            </a:r>
          </a:p>
          <a:p>
            <a:pPr marL="514350" indent="-514350">
              <a:buFont typeface="+mj-lt"/>
              <a:buAutoNum type="arabicPeriod"/>
            </a:pPr>
            <a:r>
              <a:rPr lang="hu-HU" dirty="0" err="1" smtClean="0"/>
              <a:t>We</a:t>
            </a:r>
            <a:r>
              <a:rPr lang="hu-HU" dirty="0" smtClean="0"/>
              <a:t> </a:t>
            </a:r>
            <a:r>
              <a:rPr lang="hu-HU" dirty="0" err="1" smtClean="0"/>
              <a:t>have</a:t>
            </a:r>
            <a:r>
              <a:rPr lang="hu-HU" dirty="0" smtClean="0"/>
              <a:t> a </a:t>
            </a:r>
            <a:r>
              <a:rPr lang="hu-HU" dirty="0" err="1" smtClean="0"/>
              <a:t>pre-defined</a:t>
            </a:r>
            <a:r>
              <a:rPr lang="hu-HU" dirty="0" smtClean="0"/>
              <a:t> kernel</a:t>
            </a:r>
          </a:p>
          <a:p>
            <a:pPr marL="514350" indent="-514350">
              <a:buFont typeface="+mj-lt"/>
              <a:buAutoNum type="arabicPeriod"/>
            </a:pPr>
            <a:endParaRPr lang="hu-HU" dirty="0"/>
          </a:p>
        </p:txBody>
      </p:sp>
      <p:pic>
        <p:nvPicPr>
          <p:cNvPr id="4" name="Kép 3"/>
          <p:cNvPicPr>
            <a:picLocks noChangeAspect="1"/>
          </p:cNvPicPr>
          <p:nvPr/>
        </p:nvPicPr>
        <p:blipFill rotWithShape="1">
          <a:blip r:embed="rId2"/>
          <a:srcRect l="26911" t="17626" r="28474" b="25720"/>
          <a:stretch/>
        </p:blipFill>
        <p:spPr>
          <a:xfrm>
            <a:off x="4221641" y="3356992"/>
            <a:ext cx="4536504" cy="3240360"/>
          </a:xfrm>
          <a:prstGeom prst="rect">
            <a:avLst/>
          </a:prstGeom>
        </p:spPr>
      </p:pic>
    </p:spTree>
    <p:extLst>
      <p:ext uri="{BB962C8B-B14F-4D97-AF65-F5344CB8AC3E}">
        <p14:creationId xmlns:p14="http://schemas.microsoft.com/office/powerpoint/2010/main" val="7514814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Edges</a:t>
            </a:r>
            <a:r>
              <a:rPr lang="hu-HU" dirty="0" smtClean="0"/>
              <a:t>… </a:t>
            </a:r>
            <a:endParaRPr lang="hu-HU" dirty="0"/>
          </a:p>
        </p:txBody>
      </p:sp>
      <p:pic>
        <p:nvPicPr>
          <p:cNvPr id="4" name="Tartalom helye 3"/>
          <p:cNvPicPr>
            <a:picLocks noGrp="1" noChangeAspect="1"/>
          </p:cNvPicPr>
          <p:nvPr>
            <p:ph sz="quarter" idx="1"/>
          </p:nvPr>
        </p:nvPicPr>
        <p:blipFill rotWithShape="1">
          <a:blip r:embed="rId2"/>
          <a:srcRect l="44927" t="35873" b="3264"/>
          <a:stretch/>
        </p:blipFill>
        <p:spPr>
          <a:xfrm>
            <a:off x="1331640" y="1916832"/>
            <a:ext cx="7344816" cy="4565808"/>
          </a:xfrm>
          <a:prstGeom prst="rect">
            <a:avLst/>
          </a:prstGeom>
        </p:spPr>
      </p:pic>
    </p:spTree>
    <p:extLst>
      <p:ext uri="{BB962C8B-B14F-4D97-AF65-F5344CB8AC3E}">
        <p14:creationId xmlns:p14="http://schemas.microsoft.com/office/powerpoint/2010/main" val="40720729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smtClean="0"/>
              <a:t>Global Mapper v. 13. image </a:t>
            </a:r>
            <a:r>
              <a:rPr lang="hu-HU" dirty="0" err="1" smtClean="0"/>
              <a:t>filtering</a:t>
            </a:r>
            <a:endParaRPr lang="hu-HU" dirty="0"/>
          </a:p>
        </p:txBody>
      </p:sp>
      <p:sp>
        <p:nvSpPr>
          <p:cNvPr id="3" name="Tartalom helye 2"/>
          <p:cNvSpPr>
            <a:spLocks noGrp="1"/>
          </p:cNvSpPr>
          <p:nvPr>
            <p:ph sz="quarter" idx="1"/>
          </p:nvPr>
        </p:nvSpPr>
        <p:spPr/>
        <p:txBody>
          <a:bodyPr/>
          <a:lstStyle/>
          <a:p>
            <a:r>
              <a:rPr lang="hu-HU" dirty="0" err="1" smtClean="0"/>
              <a:t>Box</a:t>
            </a:r>
            <a:r>
              <a:rPr lang="hu-HU" dirty="0" smtClean="0"/>
              <a:t> </a:t>
            </a:r>
            <a:r>
              <a:rPr lang="hu-HU" dirty="0" err="1" smtClean="0"/>
              <a:t>Average</a:t>
            </a:r>
            <a:endParaRPr lang="hu-HU" dirty="0" smtClean="0"/>
          </a:p>
          <a:p>
            <a:r>
              <a:rPr lang="hu-HU" dirty="0" err="1" smtClean="0"/>
              <a:t>Box</a:t>
            </a:r>
            <a:r>
              <a:rPr lang="hu-HU" dirty="0" smtClean="0"/>
              <a:t> Minimum</a:t>
            </a:r>
          </a:p>
          <a:p>
            <a:r>
              <a:rPr lang="hu-HU" dirty="0" err="1"/>
              <a:t>Box</a:t>
            </a:r>
            <a:r>
              <a:rPr lang="hu-HU" dirty="0"/>
              <a:t> </a:t>
            </a:r>
            <a:r>
              <a:rPr lang="hu-HU" dirty="0" smtClean="0"/>
              <a:t>Maximum</a:t>
            </a:r>
            <a:endParaRPr lang="hu-HU" dirty="0"/>
          </a:p>
          <a:p>
            <a:endParaRPr lang="hu-HU" dirty="0"/>
          </a:p>
        </p:txBody>
      </p:sp>
    </p:spTree>
    <p:extLst>
      <p:ext uri="{BB962C8B-B14F-4D97-AF65-F5344CB8AC3E}">
        <p14:creationId xmlns:p14="http://schemas.microsoft.com/office/powerpoint/2010/main" val="21753922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err="1" smtClean="0"/>
              <a:t>Original</a:t>
            </a:r>
            <a:r>
              <a:rPr lang="hu-HU" dirty="0" smtClean="0"/>
              <a:t>, </a:t>
            </a:r>
            <a:r>
              <a:rPr lang="hu-HU" dirty="0" err="1" smtClean="0"/>
              <a:t>Box</a:t>
            </a:r>
            <a:r>
              <a:rPr lang="hu-HU" dirty="0" smtClean="0"/>
              <a:t> </a:t>
            </a:r>
            <a:r>
              <a:rPr lang="hu-HU" dirty="0" err="1" smtClean="0"/>
              <a:t>Average</a:t>
            </a:r>
            <a:r>
              <a:rPr lang="hu-HU" dirty="0" smtClean="0"/>
              <a:t> 3x3, 5x5, 9x9</a:t>
            </a:r>
            <a:endParaRPr lang="hu-HU" dirty="0"/>
          </a:p>
        </p:txBody>
      </p:sp>
      <p:pic>
        <p:nvPicPr>
          <p:cNvPr id="5" name="Tartalom helye 4"/>
          <p:cNvPicPr>
            <a:picLocks noGrp="1" noChangeAspect="1"/>
          </p:cNvPicPr>
          <p:nvPr>
            <p:ph sz="quarter" idx="1"/>
          </p:nvPr>
        </p:nvPicPr>
        <p:blipFill rotWithShape="1">
          <a:blip r:embed="rId2"/>
          <a:srcRect l="31412" t="10246" r="28946" b="8068"/>
          <a:stretch/>
        </p:blipFill>
        <p:spPr>
          <a:xfrm>
            <a:off x="6007" y="1556792"/>
            <a:ext cx="2795605" cy="3240360"/>
          </a:xfrm>
          <a:prstGeom prst="rect">
            <a:avLst/>
          </a:prstGeom>
        </p:spPr>
      </p:pic>
      <p:pic>
        <p:nvPicPr>
          <p:cNvPr id="9" name="Kép 8"/>
          <p:cNvPicPr>
            <a:picLocks noChangeAspect="1"/>
          </p:cNvPicPr>
          <p:nvPr/>
        </p:nvPicPr>
        <p:blipFill rotWithShape="1">
          <a:blip r:embed="rId3"/>
          <a:srcRect l="34152" t="10310" r="29326" b="8929"/>
          <a:stretch/>
        </p:blipFill>
        <p:spPr>
          <a:xfrm>
            <a:off x="3059832" y="1527856"/>
            <a:ext cx="2628258" cy="3269296"/>
          </a:xfrm>
          <a:prstGeom prst="rect">
            <a:avLst/>
          </a:prstGeom>
        </p:spPr>
      </p:pic>
      <p:pic>
        <p:nvPicPr>
          <p:cNvPr id="10" name="Kép 9"/>
          <p:cNvPicPr>
            <a:picLocks noChangeAspect="1"/>
          </p:cNvPicPr>
          <p:nvPr/>
        </p:nvPicPr>
        <p:blipFill rotWithShape="1">
          <a:blip r:embed="rId4"/>
          <a:srcRect l="32159" t="11270" r="29910" b="8101"/>
          <a:stretch/>
        </p:blipFill>
        <p:spPr>
          <a:xfrm>
            <a:off x="5868144" y="1556792"/>
            <a:ext cx="2736304" cy="3271667"/>
          </a:xfrm>
          <a:prstGeom prst="rect">
            <a:avLst/>
          </a:prstGeom>
        </p:spPr>
      </p:pic>
      <p:pic>
        <p:nvPicPr>
          <p:cNvPr id="11" name="Kép 10"/>
          <p:cNvPicPr>
            <a:picLocks noChangeAspect="1"/>
          </p:cNvPicPr>
          <p:nvPr/>
        </p:nvPicPr>
        <p:blipFill rotWithShape="1">
          <a:blip r:embed="rId5"/>
          <a:srcRect l="31821" t="10581" r="29172" b="9124"/>
          <a:stretch/>
        </p:blipFill>
        <p:spPr>
          <a:xfrm>
            <a:off x="4676990" y="3689648"/>
            <a:ext cx="2736305" cy="3168352"/>
          </a:xfrm>
          <a:prstGeom prst="rect">
            <a:avLst/>
          </a:prstGeom>
        </p:spPr>
      </p:pic>
    </p:spTree>
    <p:extLst>
      <p:ext uri="{BB962C8B-B14F-4D97-AF65-F5344CB8AC3E}">
        <p14:creationId xmlns:p14="http://schemas.microsoft.com/office/powerpoint/2010/main" val="10925910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Autofit/>
          </a:bodyPr>
          <a:lstStyle/>
          <a:p>
            <a:r>
              <a:rPr lang="hu-HU" sz="3200" dirty="0" smtClean="0"/>
              <a:t>The </a:t>
            </a:r>
            <a:r>
              <a:rPr lang="hu-HU" sz="3200" dirty="0" err="1" smtClean="0"/>
              <a:t>resolution</a:t>
            </a:r>
            <a:r>
              <a:rPr lang="hu-HU" sz="3200" dirty="0" smtClean="0"/>
              <a:t> of </a:t>
            </a:r>
            <a:r>
              <a:rPr lang="hu-HU" sz="3200" dirty="0" err="1" smtClean="0"/>
              <a:t>the</a:t>
            </a:r>
            <a:r>
              <a:rPr lang="hu-HU" sz="3200" dirty="0" smtClean="0"/>
              <a:t> </a:t>
            </a:r>
            <a:r>
              <a:rPr lang="hu-HU" sz="3200" dirty="0" err="1" smtClean="0"/>
              <a:t>new</a:t>
            </a:r>
            <a:r>
              <a:rPr lang="hu-HU" sz="3200" dirty="0" smtClean="0"/>
              <a:t> </a:t>
            </a:r>
            <a:r>
              <a:rPr lang="hu-HU" sz="3200" dirty="0" err="1" smtClean="0"/>
              <a:t>model</a:t>
            </a:r>
            <a:r>
              <a:rPr lang="hu-HU" sz="3200" dirty="0" smtClean="0"/>
              <a:t> is </a:t>
            </a:r>
            <a:r>
              <a:rPr lang="hu-HU" sz="3200" dirty="0" err="1" smtClean="0"/>
              <a:t>smaller</a:t>
            </a:r>
            <a:r>
              <a:rPr lang="hu-HU" sz="3200" dirty="0" smtClean="0"/>
              <a:t>, </a:t>
            </a:r>
            <a:r>
              <a:rPr lang="hu-HU" sz="3200" dirty="0" err="1" smtClean="0"/>
              <a:t>you</a:t>
            </a:r>
            <a:r>
              <a:rPr lang="hu-HU" sz="3200" dirty="0" smtClean="0"/>
              <a:t> </a:t>
            </a:r>
            <a:r>
              <a:rPr lang="hu-HU" sz="3200" dirty="0" err="1" smtClean="0"/>
              <a:t>can</a:t>
            </a:r>
            <a:r>
              <a:rPr lang="hu-HU" sz="3200" dirty="0" smtClean="0"/>
              <a:t> </a:t>
            </a:r>
            <a:r>
              <a:rPr lang="hu-HU" sz="3200" dirty="0" err="1" smtClean="0"/>
              <a:t>use</a:t>
            </a:r>
            <a:r>
              <a:rPr lang="hu-HU" sz="3200" dirty="0" smtClean="0"/>
              <a:t> </a:t>
            </a:r>
            <a:r>
              <a:rPr lang="hu-HU" sz="3200" dirty="0" err="1" smtClean="0"/>
              <a:t>them</a:t>
            </a:r>
            <a:r>
              <a:rPr lang="hu-HU" sz="3200" dirty="0" smtClean="0"/>
              <a:t> </a:t>
            </a:r>
            <a:r>
              <a:rPr lang="hu-HU" sz="3200" dirty="0" err="1" smtClean="0"/>
              <a:t>smaller</a:t>
            </a:r>
            <a:r>
              <a:rPr lang="hu-HU" sz="3200" dirty="0" smtClean="0"/>
              <a:t> </a:t>
            </a:r>
            <a:r>
              <a:rPr lang="hu-HU" sz="3200" dirty="0" err="1" smtClean="0"/>
              <a:t>size</a:t>
            </a:r>
            <a:r>
              <a:rPr lang="hu-HU" sz="3200" dirty="0" smtClean="0"/>
              <a:t> </a:t>
            </a:r>
            <a:r>
              <a:rPr lang="hu-HU" sz="3200" dirty="0" err="1" smtClean="0"/>
              <a:t>as</a:t>
            </a:r>
            <a:r>
              <a:rPr lang="hu-HU" sz="3200" dirty="0" smtClean="0"/>
              <a:t> </a:t>
            </a:r>
            <a:r>
              <a:rPr lang="hu-HU" sz="3200" dirty="0" err="1" smtClean="0"/>
              <a:t>the</a:t>
            </a:r>
            <a:r>
              <a:rPr lang="hu-HU" sz="3200" dirty="0" smtClean="0"/>
              <a:t> </a:t>
            </a:r>
            <a:r>
              <a:rPr lang="hu-HU" sz="3200" dirty="0" err="1" smtClean="0"/>
              <a:t>original</a:t>
            </a:r>
            <a:r>
              <a:rPr lang="hu-HU" sz="3200" dirty="0" smtClean="0"/>
              <a:t> </a:t>
            </a:r>
            <a:r>
              <a:rPr lang="hu-HU" sz="3200" dirty="0" err="1" smtClean="0"/>
              <a:t>one</a:t>
            </a:r>
            <a:endParaRPr lang="hu-HU" sz="3200" dirty="0"/>
          </a:p>
        </p:txBody>
      </p:sp>
      <p:sp>
        <p:nvSpPr>
          <p:cNvPr id="3" name="Tartalom helye 2"/>
          <p:cNvSpPr>
            <a:spLocks noGrp="1"/>
          </p:cNvSpPr>
          <p:nvPr>
            <p:ph sz="quarter" idx="1"/>
          </p:nvPr>
        </p:nvSpPr>
        <p:spPr/>
        <p:txBody>
          <a:bodyPr/>
          <a:lstStyle/>
          <a:p>
            <a:endParaRPr lang="hu-HU"/>
          </a:p>
        </p:txBody>
      </p:sp>
      <p:pic>
        <p:nvPicPr>
          <p:cNvPr id="4" name="Tartalom helye 4"/>
          <p:cNvPicPr>
            <a:picLocks noChangeAspect="1"/>
          </p:cNvPicPr>
          <p:nvPr/>
        </p:nvPicPr>
        <p:blipFill rotWithShape="1">
          <a:blip r:embed="rId2"/>
          <a:srcRect l="31412" t="10246" r="28946" b="8068"/>
          <a:stretch/>
        </p:blipFill>
        <p:spPr>
          <a:xfrm>
            <a:off x="6007" y="1556791"/>
            <a:ext cx="4349969" cy="5042009"/>
          </a:xfrm>
          <a:prstGeom prst="rect">
            <a:avLst/>
          </a:prstGeom>
        </p:spPr>
      </p:pic>
      <p:pic>
        <p:nvPicPr>
          <p:cNvPr id="5" name="Kép 4"/>
          <p:cNvPicPr>
            <a:picLocks noChangeAspect="1"/>
          </p:cNvPicPr>
          <p:nvPr/>
        </p:nvPicPr>
        <p:blipFill rotWithShape="1">
          <a:blip r:embed="rId3"/>
          <a:srcRect l="34152" t="10310" r="29326" b="8929"/>
          <a:stretch/>
        </p:blipFill>
        <p:spPr>
          <a:xfrm>
            <a:off x="4732116" y="1600200"/>
            <a:ext cx="1944216" cy="2418415"/>
          </a:xfrm>
          <a:prstGeom prst="rect">
            <a:avLst/>
          </a:prstGeom>
        </p:spPr>
      </p:pic>
      <p:pic>
        <p:nvPicPr>
          <p:cNvPr id="6" name="Kép 5"/>
          <p:cNvPicPr>
            <a:picLocks noChangeAspect="1"/>
          </p:cNvPicPr>
          <p:nvPr/>
        </p:nvPicPr>
        <p:blipFill rotWithShape="1">
          <a:blip r:embed="rId4"/>
          <a:srcRect l="32159" t="11270" r="29910" b="8101"/>
          <a:stretch/>
        </p:blipFill>
        <p:spPr>
          <a:xfrm>
            <a:off x="5023395" y="4884563"/>
            <a:ext cx="1433726" cy="1714237"/>
          </a:xfrm>
          <a:prstGeom prst="rect">
            <a:avLst/>
          </a:prstGeom>
        </p:spPr>
      </p:pic>
      <p:pic>
        <p:nvPicPr>
          <p:cNvPr id="7" name="Kép 6"/>
          <p:cNvPicPr>
            <a:picLocks noChangeAspect="1"/>
          </p:cNvPicPr>
          <p:nvPr/>
        </p:nvPicPr>
        <p:blipFill rotWithShape="1">
          <a:blip r:embed="rId5"/>
          <a:srcRect l="31821" t="10581" r="29172" b="9124"/>
          <a:stretch/>
        </p:blipFill>
        <p:spPr>
          <a:xfrm>
            <a:off x="6948264" y="5553080"/>
            <a:ext cx="903122" cy="1045720"/>
          </a:xfrm>
          <a:prstGeom prst="rect">
            <a:avLst/>
          </a:prstGeom>
        </p:spPr>
      </p:pic>
    </p:spTree>
    <p:extLst>
      <p:ext uri="{BB962C8B-B14F-4D97-AF65-F5344CB8AC3E}">
        <p14:creationId xmlns:p14="http://schemas.microsoft.com/office/powerpoint/2010/main" val="38503762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smtClean="0"/>
              <a:t>3D </a:t>
            </a:r>
            <a:r>
              <a:rPr lang="hu-HU" dirty="0" err="1" smtClean="0"/>
              <a:t>view</a:t>
            </a:r>
            <a:r>
              <a:rPr lang="hu-HU" dirty="0" smtClean="0"/>
              <a:t> of </a:t>
            </a:r>
            <a:r>
              <a:rPr lang="hu-HU" dirty="0" err="1" smtClean="0"/>
              <a:t>the</a:t>
            </a:r>
            <a:r>
              <a:rPr lang="hu-HU" dirty="0" smtClean="0"/>
              <a:t> </a:t>
            </a:r>
            <a:r>
              <a:rPr lang="hu-HU" dirty="0" err="1" smtClean="0"/>
              <a:t>smoothed</a:t>
            </a:r>
            <a:r>
              <a:rPr lang="hu-HU" dirty="0" smtClean="0"/>
              <a:t> image </a:t>
            </a:r>
            <a:r>
              <a:rPr lang="hu-HU" dirty="0" err="1" smtClean="0"/>
              <a:t>by</a:t>
            </a:r>
            <a:r>
              <a:rPr lang="hu-HU" dirty="0" smtClean="0"/>
              <a:t> 3x3 and 9x9 kernel</a:t>
            </a:r>
            <a:endParaRPr lang="hu-HU" dirty="0"/>
          </a:p>
        </p:txBody>
      </p:sp>
      <p:sp>
        <p:nvSpPr>
          <p:cNvPr id="3" name="Tartalom helye 2"/>
          <p:cNvSpPr>
            <a:spLocks noGrp="1"/>
          </p:cNvSpPr>
          <p:nvPr>
            <p:ph sz="quarter" idx="1"/>
          </p:nvPr>
        </p:nvSpPr>
        <p:spPr/>
        <p:txBody>
          <a:bodyPr/>
          <a:lstStyle/>
          <a:p>
            <a:endParaRPr lang="hu-HU" dirty="0"/>
          </a:p>
        </p:txBody>
      </p:sp>
      <p:pic>
        <p:nvPicPr>
          <p:cNvPr id="4" name="Kép 3"/>
          <p:cNvPicPr>
            <a:picLocks noChangeAspect="1"/>
          </p:cNvPicPr>
          <p:nvPr/>
        </p:nvPicPr>
        <p:blipFill rotWithShape="1">
          <a:blip r:embed="rId2"/>
          <a:srcRect l="22069" t="22805" r="7278" b="5233"/>
          <a:stretch/>
        </p:blipFill>
        <p:spPr>
          <a:xfrm>
            <a:off x="3487206" y="3833664"/>
            <a:ext cx="5278842" cy="3024336"/>
          </a:xfrm>
          <a:prstGeom prst="rect">
            <a:avLst/>
          </a:prstGeom>
        </p:spPr>
      </p:pic>
      <p:pic>
        <p:nvPicPr>
          <p:cNvPr id="5" name="Kép 4"/>
          <p:cNvPicPr>
            <a:picLocks noChangeAspect="1"/>
          </p:cNvPicPr>
          <p:nvPr/>
        </p:nvPicPr>
        <p:blipFill rotWithShape="1">
          <a:blip r:embed="rId3"/>
          <a:srcRect l="9968" t="26582" r="14273" b="6078"/>
          <a:stretch/>
        </p:blipFill>
        <p:spPr>
          <a:xfrm>
            <a:off x="251520" y="1412776"/>
            <a:ext cx="5472609" cy="2736304"/>
          </a:xfrm>
          <a:prstGeom prst="rect">
            <a:avLst/>
          </a:prstGeom>
        </p:spPr>
      </p:pic>
    </p:spTree>
    <p:extLst>
      <p:ext uri="{BB962C8B-B14F-4D97-AF65-F5344CB8AC3E}">
        <p14:creationId xmlns:p14="http://schemas.microsoft.com/office/powerpoint/2010/main" val="17436280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Comparison</a:t>
            </a:r>
            <a:r>
              <a:rPr lang="hu-HU" dirty="0" smtClean="0"/>
              <a:t> of </a:t>
            </a:r>
            <a:r>
              <a:rPr lang="hu-HU" dirty="0" err="1" smtClean="0"/>
              <a:t>elevation</a:t>
            </a:r>
            <a:r>
              <a:rPr lang="hu-HU" dirty="0" smtClean="0"/>
              <a:t> </a:t>
            </a:r>
            <a:r>
              <a:rPr lang="hu-HU" dirty="0" err="1" smtClean="0"/>
              <a:t>changes</a:t>
            </a:r>
            <a:endParaRPr lang="hu-HU" dirty="0"/>
          </a:p>
        </p:txBody>
      </p:sp>
      <p:pic>
        <p:nvPicPr>
          <p:cNvPr id="4" name="Tartalom helye 4"/>
          <p:cNvPicPr>
            <a:picLocks noChangeAspect="1"/>
          </p:cNvPicPr>
          <p:nvPr/>
        </p:nvPicPr>
        <p:blipFill rotWithShape="1">
          <a:blip r:embed="rId3"/>
          <a:srcRect l="31412" t="10246" r="28946" b="8068"/>
          <a:stretch/>
        </p:blipFill>
        <p:spPr>
          <a:xfrm>
            <a:off x="584587" y="1600200"/>
            <a:ext cx="4000646" cy="4637112"/>
          </a:xfrm>
          <a:prstGeom prst="rect">
            <a:avLst/>
          </a:prstGeom>
        </p:spPr>
      </p:pic>
      <p:pic>
        <p:nvPicPr>
          <p:cNvPr id="8" name="Kép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0298" y="1600200"/>
            <a:ext cx="4095750" cy="4914900"/>
          </a:xfrm>
          <a:prstGeom prst="rect">
            <a:avLst/>
          </a:prstGeom>
        </p:spPr>
      </p:pic>
    </p:spTree>
    <p:extLst>
      <p:ext uri="{BB962C8B-B14F-4D97-AF65-F5344CB8AC3E}">
        <p14:creationId xmlns:p14="http://schemas.microsoft.com/office/powerpoint/2010/main" val="4229381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ISODATA</a:t>
            </a:r>
            <a:endParaRPr lang="hu-HU" dirty="0"/>
          </a:p>
        </p:txBody>
      </p:sp>
      <p:sp>
        <p:nvSpPr>
          <p:cNvPr id="3" name="Tartalom helye 2"/>
          <p:cNvSpPr>
            <a:spLocks noGrp="1"/>
          </p:cNvSpPr>
          <p:nvPr>
            <p:ph sz="quarter" idx="1"/>
          </p:nvPr>
        </p:nvSpPr>
        <p:spPr>
          <a:xfrm>
            <a:off x="612648" y="1600200"/>
            <a:ext cx="4895456" cy="4495800"/>
          </a:xfrm>
        </p:spPr>
        <p:txBody>
          <a:bodyPr>
            <a:normAutofit fontScale="62500" lnSpcReduction="20000"/>
          </a:bodyPr>
          <a:lstStyle/>
          <a:p>
            <a:r>
              <a:rPr lang="hu-HU" dirty="0" err="1" smtClean="0"/>
              <a:t>Iterative</a:t>
            </a:r>
            <a:r>
              <a:rPr lang="hu-HU" dirty="0" smtClean="0"/>
              <a:t> </a:t>
            </a:r>
            <a:r>
              <a:rPr lang="hu-HU" dirty="0" err="1" smtClean="0"/>
              <a:t>self-organizing</a:t>
            </a:r>
            <a:r>
              <a:rPr lang="hu-HU" dirty="0" smtClean="0"/>
              <a:t> </a:t>
            </a:r>
            <a:r>
              <a:rPr lang="hu-HU" dirty="0" err="1" smtClean="0"/>
              <a:t>data</a:t>
            </a:r>
            <a:r>
              <a:rPr lang="hu-HU" dirty="0" smtClean="0"/>
              <a:t> </a:t>
            </a:r>
            <a:r>
              <a:rPr lang="hu-HU" dirty="0" err="1" smtClean="0"/>
              <a:t>analysis</a:t>
            </a:r>
            <a:r>
              <a:rPr lang="hu-HU" dirty="0" smtClean="0"/>
              <a:t> </a:t>
            </a:r>
            <a:r>
              <a:rPr lang="hu-HU" dirty="0" err="1" smtClean="0"/>
              <a:t>technique</a:t>
            </a:r>
            <a:r>
              <a:rPr lang="hu-HU" dirty="0" smtClean="0"/>
              <a:t> </a:t>
            </a:r>
            <a:r>
              <a:rPr lang="hu-HU" dirty="0" err="1" smtClean="0"/>
              <a:t>algorithm</a:t>
            </a:r>
            <a:endParaRPr lang="hu-HU" dirty="0" smtClean="0"/>
          </a:p>
          <a:p>
            <a:pPr marL="514350" indent="-514350">
              <a:buFont typeface="+mj-lt"/>
              <a:buAutoNum type="arabicPeriod"/>
            </a:pPr>
            <a:r>
              <a:rPr lang="hu-HU" dirty="0" err="1" smtClean="0"/>
              <a:t>Determine</a:t>
            </a:r>
            <a:r>
              <a:rPr lang="hu-HU" dirty="0" smtClean="0"/>
              <a:t> </a:t>
            </a:r>
            <a:r>
              <a:rPr lang="hu-HU" dirty="0" err="1" smtClean="0"/>
              <a:t>values</a:t>
            </a:r>
            <a:r>
              <a:rPr lang="hu-HU" dirty="0" smtClean="0"/>
              <a:t> </a:t>
            </a:r>
            <a:r>
              <a:rPr lang="hu-HU" dirty="0" err="1" smtClean="0"/>
              <a:t>for</a:t>
            </a:r>
            <a:r>
              <a:rPr lang="hu-HU" dirty="0" smtClean="0"/>
              <a:t> standard </a:t>
            </a:r>
            <a:r>
              <a:rPr lang="hu-HU" dirty="0" err="1" smtClean="0"/>
              <a:t>deviation</a:t>
            </a:r>
            <a:r>
              <a:rPr lang="hu-HU" dirty="0" smtClean="0"/>
              <a:t>, </a:t>
            </a:r>
            <a:r>
              <a:rPr lang="hu-HU" dirty="0" err="1" smtClean="0"/>
              <a:t>cluster</a:t>
            </a:r>
            <a:r>
              <a:rPr lang="hu-HU" dirty="0" smtClean="0"/>
              <a:t> </a:t>
            </a:r>
            <a:r>
              <a:rPr lang="hu-HU" dirty="0" err="1" smtClean="0"/>
              <a:t>number</a:t>
            </a:r>
            <a:r>
              <a:rPr lang="hu-HU" dirty="0" smtClean="0"/>
              <a:t> (K), </a:t>
            </a:r>
            <a:r>
              <a:rPr lang="hu-HU" dirty="0" err="1" smtClean="0"/>
              <a:t>number</a:t>
            </a:r>
            <a:r>
              <a:rPr lang="hu-HU" dirty="0" smtClean="0"/>
              <a:t> of </a:t>
            </a:r>
            <a:r>
              <a:rPr lang="hu-HU" dirty="0" err="1" smtClean="0"/>
              <a:t>iteration</a:t>
            </a:r>
            <a:r>
              <a:rPr lang="hu-HU" dirty="0" smtClean="0"/>
              <a:t> (n)</a:t>
            </a:r>
          </a:p>
          <a:p>
            <a:pPr marL="514350" indent="-514350">
              <a:buFont typeface="+mj-lt"/>
              <a:buAutoNum type="arabicPeriod"/>
            </a:pPr>
            <a:r>
              <a:rPr lang="hu-HU" dirty="0" err="1" smtClean="0"/>
              <a:t>Treat</a:t>
            </a:r>
            <a:r>
              <a:rPr lang="hu-HU" dirty="0" smtClean="0"/>
              <a:t> </a:t>
            </a:r>
            <a:r>
              <a:rPr lang="hu-HU" dirty="0" err="1" smtClean="0"/>
              <a:t>all</a:t>
            </a:r>
            <a:r>
              <a:rPr lang="hu-HU" dirty="0" smtClean="0"/>
              <a:t> </a:t>
            </a:r>
            <a:r>
              <a:rPr lang="hu-HU" dirty="0" err="1" smtClean="0"/>
              <a:t>points</a:t>
            </a:r>
            <a:r>
              <a:rPr lang="hu-HU" dirty="0" smtClean="0"/>
              <a:t>  </a:t>
            </a:r>
            <a:r>
              <a:rPr lang="hu-HU" dirty="0" err="1" smtClean="0"/>
              <a:t>as</a:t>
            </a:r>
            <a:r>
              <a:rPr lang="hu-HU" dirty="0" smtClean="0"/>
              <a:t> being </a:t>
            </a:r>
            <a:r>
              <a:rPr lang="hu-HU" dirty="0" err="1" smtClean="0"/>
              <a:t>in</a:t>
            </a:r>
            <a:r>
              <a:rPr lang="hu-HU" dirty="0" smtClean="0"/>
              <a:t> </a:t>
            </a:r>
            <a:r>
              <a:rPr lang="hu-HU" dirty="0" err="1" smtClean="0"/>
              <a:t>the</a:t>
            </a:r>
            <a:r>
              <a:rPr lang="hu-HU" dirty="0" smtClean="0"/>
              <a:t> </a:t>
            </a:r>
            <a:r>
              <a:rPr lang="hu-HU" dirty="0" err="1" smtClean="0"/>
              <a:t>same</a:t>
            </a:r>
            <a:r>
              <a:rPr lang="hu-HU" dirty="0" smtClean="0"/>
              <a:t> </a:t>
            </a:r>
            <a:r>
              <a:rPr lang="hu-HU" dirty="0" err="1" smtClean="0"/>
              <a:t>cluster</a:t>
            </a:r>
            <a:r>
              <a:rPr lang="hu-HU" dirty="0" smtClean="0"/>
              <a:t> </a:t>
            </a:r>
            <a:r>
              <a:rPr lang="hu-HU" dirty="0" err="1" smtClean="0"/>
              <a:t>to</a:t>
            </a:r>
            <a:r>
              <a:rPr lang="hu-HU" dirty="0" smtClean="0"/>
              <a:t> </a:t>
            </a:r>
            <a:r>
              <a:rPr lang="hu-HU" dirty="0" err="1" smtClean="0"/>
              <a:t>compute</a:t>
            </a:r>
            <a:r>
              <a:rPr lang="hu-HU" dirty="0" smtClean="0"/>
              <a:t> </a:t>
            </a:r>
            <a:r>
              <a:rPr lang="hu-HU" dirty="0" err="1" smtClean="0"/>
              <a:t>the</a:t>
            </a:r>
            <a:r>
              <a:rPr lang="hu-HU" dirty="0" smtClean="0"/>
              <a:t> </a:t>
            </a:r>
            <a:r>
              <a:rPr lang="hu-HU" dirty="0" err="1" smtClean="0"/>
              <a:t>means</a:t>
            </a:r>
            <a:r>
              <a:rPr lang="hu-HU" dirty="0" smtClean="0"/>
              <a:t> </a:t>
            </a:r>
            <a:r>
              <a:rPr lang="hu-HU" dirty="0" err="1" smtClean="0"/>
              <a:t>C</a:t>
            </a:r>
            <a:r>
              <a:rPr lang="hu-HU" baseline="-25000" dirty="0" err="1" smtClean="0"/>
              <a:t>xy</a:t>
            </a:r>
            <a:r>
              <a:rPr lang="hu-HU" baseline="-25000" dirty="0" smtClean="0"/>
              <a:t> </a:t>
            </a:r>
            <a:r>
              <a:rPr lang="hu-HU" dirty="0" smtClean="0"/>
              <a:t>and </a:t>
            </a:r>
            <a:r>
              <a:rPr lang="hu-HU" dirty="0" err="1" smtClean="0"/>
              <a:t>the</a:t>
            </a:r>
            <a:r>
              <a:rPr lang="hu-HU" dirty="0" smtClean="0"/>
              <a:t> standard </a:t>
            </a:r>
            <a:r>
              <a:rPr lang="hu-HU" dirty="0" err="1" smtClean="0"/>
              <a:t>dev</a:t>
            </a:r>
            <a:r>
              <a:rPr lang="hu-HU" dirty="0" smtClean="0"/>
              <a:t>.  </a:t>
            </a:r>
            <a:endParaRPr lang="hu-HU" baseline="-25000" dirty="0" smtClean="0"/>
          </a:p>
          <a:p>
            <a:pPr marL="514350" indent="-514350">
              <a:buFont typeface="+mj-lt"/>
              <a:buAutoNum type="arabicPeriod"/>
            </a:pPr>
            <a:r>
              <a:rPr lang="hu-HU" dirty="0" err="1" smtClean="0"/>
              <a:t>Determine</a:t>
            </a:r>
            <a:r>
              <a:rPr lang="hu-HU" dirty="0" smtClean="0"/>
              <a:t> </a:t>
            </a:r>
            <a:r>
              <a:rPr lang="hu-HU" dirty="0" err="1" smtClean="0"/>
              <a:t>whether</a:t>
            </a:r>
            <a:r>
              <a:rPr lang="hu-HU" dirty="0" smtClean="0"/>
              <a:t> </a:t>
            </a:r>
            <a:r>
              <a:rPr lang="hu-HU" dirty="0" err="1" smtClean="0"/>
              <a:t>there</a:t>
            </a:r>
            <a:r>
              <a:rPr lang="hu-HU" dirty="0" smtClean="0"/>
              <a:t> is </a:t>
            </a:r>
            <a:r>
              <a:rPr lang="hu-HU" dirty="0" err="1" smtClean="0"/>
              <a:t>need</a:t>
            </a:r>
            <a:r>
              <a:rPr lang="hu-HU" dirty="0" smtClean="0"/>
              <a:t> </a:t>
            </a:r>
            <a:r>
              <a:rPr lang="hu-HU" dirty="0" err="1" smtClean="0"/>
              <a:t>to</a:t>
            </a:r>
            <a:r>
              <a:rPr lang="hu-HU" dirty="0" smtClean="0"/>
              <a:t> </a:t>
            </a:r>
            <a:r>
              <a:rPr lang="hu-HU" dirty="0" err="1" smtClean="0"/>
              <a:t>split</a:t>
            </a:r>
            <a:r>
              <a:rPr lang="hu-HU" dirty="0"/>
              <a:t> </a:t>
            </a:r>
            <a:r>
              <a:rPr lang="hu-HU" dirty="0" err="1" smtClean="0"/>
              <a:t>the</a:t>
            </a:r>
            <a:r>
              <a:rPr lang="hu-HU" dirty="0" smtClean="0"/>
              <a:t> </a:t>
            </a:r>
            <a:r>
              <a:rPr lang="hu-HU" dirty="0" err="1" smtClean="0"/>
              <a:t>cluster</a:t>
            </a:r>
            <a:r>
              <a:rPr lang="hu-HU" dirty="0" smtClean="0"/>
              <a:t>. </a:t>
            </a:r>
            <a:r>
              <a:rPr lang="hu-HU" dirty="0" err="1" smtClean="0"/>
              <a:t>If</a:t>
            </a:r>
            <a:r>
              <a:rPr lang="hu-HU" dirty="0" smtClean="0"/>
              <a:t> </a:t>
            </a:r>
            <a:r>
              <a:rPr lang="hu-HU" dirty="0" err="1" smtClean="0"/>
              <a:t>the</a:t>
            </a:r>
            <a:r>
              <a:rPr lang="hu-HU" dirty="0" smtClean="0"/>
              <a:t> </a:t>
            </a:r>
            <a:r>
              <a:rPr lang="hu-HU" dirty="0" err="1" smtClean="0"/>
              <a:t>specified</a:t>
            </a:r>
            <a:r>
              <a:rPr lang="hu-HU" dirty="0" smtClean="0"/>
              <a:t> </a:t>
            </a:r>
            <a:r>
              <a:rPr lang="hu-HU" dirty="0" err="1" smtClean="0"/>
              <a:t>number</a:t>
            </a:r>
            <a:r>
              <a:rPr lang="hu-HU" dirty="0" smtClean="0"/>
              <a:t> of </a:t>
            </a:r>
            <a:r>
              <a:rPr lang="hu-HU" dirty="0" err="1" smtClean="0"/>
              <a:t>iteration</a:t>
            </a:r>
            <a:r>
              <a:rPr lang="hu-HU" dirty="0" smtClean="0"/>
              <a:t> </a:t>
            </a:r>
            <a:r>
              <a:rPr lang="hu-HU" dirty="0" err="1" smtClean="0"/>
              <a:t>or</a:t>
            </a:r>
            <a:r>
              <a:rPr lang="hu-HU" dirty="0" smtClean="0"/>
              <a:t> </a:t>
            </a:r>
            <a:r>
              <a:rPr lang="hu-HU" dirty="0" err="1" smtClean="0"/>
              <a:t>number</a:t>
            </a:r>
            <a:r>
              <a:rPr lang="hu-HU" dirty="0" smtClean="0"/>
              <a:t> </a:t>
            </a:r>
            <a:r>
              <a:rPr lang="hu-HU" dirty="0" err="1" smtClean="0"/>
              <a:t>of</a:t>
            </a:r>
            <a:r>
              <a:rPr lang="hu-HU" dirty="0" smtClean="0"/>
              <a:t> </a:t>
            </a:r>
            <a:r>
              <a:rPr lang="hu-HU" dirty="0" err="1" smtClean="0"/>
              <a:t>cluster</a:t>
            </a:r>
            <a:r>
              <a:rPr lang="hu-HU" dirty="0" smtClean="0"/>
              <a:t> is </a:t>
            </a:r>
            <a:r>
              <a:rPr lang="hu-HU" dirty="0" err="1" smtClean="0"/>
              <a:t>reached</a:t>
            </a:r>
            <a:r>
              <a:rPr lang="hu-HU" dirty="0" smtClean="0"/>
              <a:t>, stop </a:t>
            </a:r>
            <a:r>
              <a:rPr lang="hu-HU" dirty="0" err="1" smtClean="0"/>
              <a:t>splitting</a:t>
            </a:r>
            <a:r>
              <a:rPr lang="hu-HU" dirty="0" smtClean="0"/>
              <a:t>.</a:t>
            </a:r>
          </a:p>
          <a:p>
            <a:pPr marL="514350" indent="-514350">
              <a:buFont typeface="+mj-lt"/>
              <a:buAutoNum type="arabicPeriod"/>
            </a:pPr>
            <a:r>
              <a:rPr lang="hu-HU" dirty="0" err="1" smtClean="0"/>
              <a:t>Splitting</a:t>
            </a:r>
            <a:r>
              <a:rPr lang="hu-HU" dirty="0" smtClean="0"/>
              <a:t> </a:t>
            </a:r>
            <a:r>
              <a:rPr lang="hu-HU" dirty="0" err="1" smtClean="0"/>
              <a:t>in</a:t>
            </a:r>
            <a:r>
              <a:rPr lang="hu-HU" dirty="0" smtClean="0"/>
              <a:t> </a:t>
            </a:r>
            <a:r>
              <a:rPr lang="hu-HU" dirty="0" err="1" smtClean="0"/>
              <a:t>the</a:t>
            </a:r>
            <a:r>
              <a:rPr lang="hu-HU" dirty="0" smtClean="0"/>
              <a:t> Y </a:t>
            </a:r>
            <a:r>
              <a:rPr lang="hu-HU" dirty="0" err="1" smtClean="0"/>
              <a:t>direction</a:t>
            </a:r>
            <a:r>
              <a:rPr lang="hu-HU" dirty="0" smtClean="0"/>
              <a:t>, and </a:t>
            </a:r>
            <a:r>
              <a:rPr lang="hu-HU" dirty="0" err="1" smtClean="0"/>
              <a:t>reclassifying</a:t>
            </a:r>
            <a:r>
              <a:rPr lang="hu-HU" dirty="0" smtClean="0"/>
              <a:t> </a:t>
            </a:r>
            <a:r>
              <a:rPr lang="hu-HU" dirty="0" err="1" smtClean="0"/>
              <a:t>the</a:t>
            </a:r>
            <a:r>
              <a:rPr lang="hu-HU" dirty="0" smtClean="0"/>
              <a:t> </a:t>
            </a:r>
            <a:r>
              <a:rPr lang="hu-HU" dirty="0" err="1" smtClean="0"/>
              <a:t>points</a:t>
            </a:r>
            <a:r>
              <a:rPr lang="hu-HU" dirty="0" smtClean="0"/>
              <a:t>, </a:t>
            </a:r>
            <a:r>
              <a:rPr lang="hu-HU" dirty="0" err="1" smtClean="0"/>
              <a:t>then</a:t>
            </a:r>
            <a:r>
              <a:rPr lang="hu-HU" dirty="0" smtClean="0"/>
              <a:t> </a:t>
            </a:r>
            <a:r>
              <a:rPr lang="hu-HU" dirty="0" err="1" smtClean="0"/>
              <a:t>splitting</a:t>
            </a:r>
            <a:r>
              <a:rPr lang="hu-HU" dirty="0" smtClean="0"/>
              <a:t> X </a:t>
            </a:r>
            <a:r>
              <a:rPr lang="hu-HU" dirty="0" err="1" smtClean="0"/>
              <a:t>direction</a:t>
            </a:r>
            <a:r>
              <a:rPr lang="hu-HU" dirty="0" smtClean="0"/>
              <a:t>, and </a:t>
            </a:r>
            <a:r>
              <a:rPr lang="hu-HU" dirty="0" err="1" smtClean="0"/>
              <a:t>reclassifying</a:t>
            </a:r>
            <a:r>
              <a:rPr lang="hu-HU" dirty="0" smtClean="0"/>
              <a:t> </a:t>
            </a:r>
            <a:r>
              <a:rPr lang="hu-HU" dirty="0" err="1" smtClean="0"/>
              <a:t>the</a:t>
            </a:r>
            <a:r>
              <a:rPr lang="hu-HU" dirty="0" smtClean="0"/>
              <a:t> </a:t>
            </a:r>
            <a:r>
              <a:rPr lang="hu-HU" dirty="0" err="1" smtClean="0"/>
              <a:t>points</a:t>
            </a:r>
            <a:r>
              <a:rPr lang="hu-HU" dirty="0" smtClean="0"/>
              <a:t>.</a:t>
            </a:r>
          </a:p>
          <a:p>
            <a:pPr marL="514350" indent="-514350">
              <a:buFont typeface="+mj-lt"/>
              <a:buAutoNum type="arabicPeriod"/>
            </a:pPr>
            <a:r>
              <a:rPr lang="hu-HU" dirty="0" err="1" smtClean="0"/>
              <a:t>Repeat</a:t>
            </a:r>
            <a:r>
              <a:rPr lang="hu-HU" dirty="0" smtClean="0"/>
              <a:t> </a:t>
            </a:r>
            <a:r>
              <a:rPr lang="hu-HU" dirty="0" err="1" smtClean="0"/>
              <a:t>step</a:t>
            </a:r>
            <a:r>
              <a:rPr lang="hu-HU" dirty="0" smtClean="0"/>
              <a:t> 3 </a:t>
            </a:r>
            <a:r>
              <a:rPr lang="hu-HU" dirty="0" err="1" smtClean="0"/>
              <a:t>to</a:t>
            </a:r>
            <a:r>
              <a:rPr lang="hu-HU" dirty="0" smtClean="0"/>
              <a:t> 4.</a:t>
            </a:r>
          </a:p>
          <a:p>
            <a:pPr marL="514350" indent="-514350">
              <a:buFont typeface="+mj-lt"/>
              <a:buAutoNum type="arabicPeriod"/>
            </a:pPr>
            <a:r>
              <a:rPr lang="hu-HU" dirty="0" err="1" smtClean="0"/>
              <a:t>Check</a:t>
            </a:r>
            <a:r>
              <a:rPr lang="hu-HU" dirty="0" smtClean="0"/>
              <a:t> </a:t>
            </a:r>
            <a:r>
              <a:rPr lang="hu-HU" dirty="0" err="1" smtClean="0"/>
              <a:t>each</a:t>
            </a:r>
            <a:r>
              <a:rPr lang="hu-HU" dirty="0" smtClean="0"/>
              <a:t> </a:t>
            </a:r>
            <a:r>
              <a:rPr lang="hu-HU" dirty="0" err="1" smtClean="0"/>
              <a:t>point</a:t>
            </a:r>
            <a:r>
              <a:rPr lang="hu-HU" dirty="0" smtClean="0"/>
              <a:t> </a:t>
            </a:r>
            <a:r>
              <a:rPr lang="hu-HU" dirty="0" err="1" smtClean="0"/>
              <a:t>to</a:t>
            </a:r>
            <a:r>
              <a:rPr lang="hu-HU" dirty="0" smtClean="0"/>
              <a:t> </a:t>
            </a:r>
            <a:r>
              <a:rPr lang="hu-HU" dirty="0" err="1" smtClean="0"/>
              <a:t>see</a:t>
            </a:r>
            <a:r>
              <a:rPr lang="hu-HU" dirty="0" smtClean="0"/>
              <a:t> </a:t>
            </a:r>
            <a:r>
              <a:rPr lang="hu-HU" dirty="0" err="1" smtClean="0"/>
              <a:t>whether</a:t>
            </a:r>
            <a:r>
              <a:rPr lang="hu-HU" dirty="0" smtClean="0"/>
              <a:t> </a:t>
            </a:r>
            <a:r>
              <a:rPr lang="hu-HU" dirty="0" err="1" smtClean="0"/>
              <a:t>the</a:t>
            </a:r>
            <a:r>
              <a:rPr lang="hu-HU" dirty="0" smtClean="0"/>
              <a:t> </a:t>
            </a:r>
            <a:r>
              <a:rPr lang="hu-HU" dirty="0" err="1" smtClean="0"/>
              <a:t>distance</a:t>
            </a:r>
            <a:r>
              <a:rPr lang="hu-HU" dirty="0" smtClean="0"/>
              <a:t> </a:t>
            </a:r>
            <a:r>
              <a:rPr lang="hu-HU" dirty="0" err="1" smtClean="0"/>
              <a:t>to</a:t>
            </a:r>
            <a:r>
              <a:rPr lang="hu-HU" dirty="0" smtClean="0"/>
              <a:t> </a:t>
            </a:r>
            <a:r>
              <a:rPr lang="hu-HU" dirty="0" err="1" smtClean="0"/>
              <a:t>its</a:t>
            </a:r>
            <a:r>
              <a:rPr lang="hu-HU" dirty="0" smtClean="0"/>
              <a:t> </a:t>
            </a:r>
            <a:r>
              <a:rPr lang="hu-HU" dirty="0" err="1" smtClean="0"/>
              <a:t>cluster</a:t>
            </a:r>
            <a:r>
              <a:rPr lang="hu-HU" dirty="0" smtClean="0"/>
              <a:t> </a:t>
            </a:r>
            <a:r>
              <a:rPr lang="hu-HU" dirty="0" err="1" smtClean="0"/>
              <a:t>centroid</a:t>
            </a:r>
            <a:r>
              <a:rPr lang="hu-HU" dirty="0" smtClean="0"/>
              <a:t> is </a:t>
            </a:r>
            <a:r>
              <a:rPr lang="hu-HU" dirty="0" err="1" smtClean="0"/>
              <a:t>the</a:t>
            </a:r>
            <a:r>
              <a:rPr lang="hu-HU" dirty="0" smtClean="0"/>
              <a:t> </a:t>
            </a:r>
            <a:r>
              <a:rPr lang="hu-HU" dirty="0" err="1" smtClean="0"/>
              <a:t>smallest</a:t>
            </a:r>
            <a:r>
              <a:rPr lang="hu-HU" dirty="0" smtClean="0"/>
              <a:t> </a:t>
            </a:r>
            <a:r>
              <a:rPr lang="hu-HU" dirty="0" err="1" smtClean="0"/>
              <a:t>among</a:t>
            </a:r>
            <a:r>
              <a:rPr lang="hu-HU" dirty="0" smtClean="0"/>
              <a:t> </a:t>
            </a:r>
            <a:r>
              <a:rPr lang="hu-HU" dirty="0" err="1" smtClean="0"/>
              <a:t>the</a:t>
            </a:r>
            <a:r>
              <a:rPr lang="hu-HU" dirty="0" smtClean="0"/>
              <a:t> </a:t>
            </a:r>
            <a:r>
              <a:rPr lang="hu-HU" dirty="0" err="1" smtClean="0"/>
              <a:t>distances</a:t>
            </a:r>
            <a:r>
              <a:rPr lang="hu-HU" dirty="0" smtClean="0"/>
              <a:t> </a:t>
            </a:r>
            <a:r>
              <a:rPr lang="hu-HU" dirty="0" err="1" smtClean="0"/>
              <a:t>to</a:t>
            </a:r>
            <a:r>
              <a:rPr lang="hu-HU" dirty="0" smtClean="0"/>
              <a:t> </a:t>
            </a:r>
            <a:r>
              <a:rPr lang="hu-HU" dirty="0" err="1" smtClean="0"/>
              <a:t>all</a:t>
            </a:r>
            <a:r>
              <a:rPr lang="hu-HU" dirty="0" smtClean="0"/>
              <a:t> </a:t>
            </a:r>
            <a:r>
              <a:rPr lang="hu-HU" dirty="0" err="1" smtClean="0"/>
              <a:t>centroids</a:t>
            </a:r>
            <a:r>
              <a:rPr lang="hu-HU" dirty="0" smtClean="0"/>
              <a:t>.  </a:t>
            </a:r>
          </a:p>
        </p:txBody>
      </p:sp>
      <p:pic>
        <p:nvPicPr>
          <p:cNvPr id="4" name="Kép 3"/>
          <p:cNvPicPr>
            <a:picLocks noChangeAspect="1"/>
          </p:cNvPicPr>
          <p:nvPr/>
        </p:nvPicPr>
        <p:blipFill rotWithShape="1">
          <a:blip r:embed="rId2"/>
          <a:srcRect l="45161" t="23518" r="31526" b="9984"/>
          <a:stretch/>
        </p:blipFill>
        <p:spPr>
          <a:xfrm>
            <a:off x="5464012" y="404664"/>
            <a:ext cx="3679988" cy="5904656"/>
          </a:xfrm>
          <a:prstGeom prst="rect">
            <a:avLst/>
          </a:prstGeom>
        </p:spPr>
      </p:pic>
    </p:spTree>
    <p:extLst>
      <p:ext uri="{BB962C8B-B14F-4D97-AF65-F5344CB8AC3E}">
        <p14:creationId xmlns:p14="http://schemas.microsoft.com/office/powerpoint/2010/main" val="5987907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Autofit/>
          </a:bodyPr>
          <a:lstStyle/>
          <a:p>
            <a:r>
              <a:rPr lang="hu-HU" sz="3200" dirty="0" smtClean="0"/>
              <a:t>The </a:t>
            </a:r>
            <a:r>
              <a:rPr lang="hu-HU" sz="3200" dirty="0" err="1" smtClean="0"/>
              <a:t>changes</a:t>
            </a:r>
            <a:r>
              <a:rPr lang="hu-HU" sz="3200" dirty="0" smtClean="0"/>
              <a:t> of </a:t>
            </a:r>
            <a:r>
              <a:rPr lang="hu-HU" sz="3200" dirty="0" err="1" smtClean="0"/>
              <a:t>elevations</a:t>
            </a:r>
            <a:r>
              <a:rPr lang="hu-HU" sz="3200" dirty="0" smtClean="0"/>
              <a:t> </a:t>
            </a:r>
            <a:r>
              <a:rPr lang="hu-HU" sz="3200" dirty="0" err="1" smtClean="0"/>
              <a:t>compared</a:t>
            </a:r>
            <a:r>
              <a:rPr lang="hu-HU" sz="3200" dirty="0" smtClean="0"/>
              <a:t>  </a:t>
            </a:r>
            <a:r>
              <a:rPr lang="hu-HU" sz="3200" dirty="0" err="1" smtClean="0"/>
              <a:t>the</a:t>
            </a:r>
            <a:r>
              <a:rPr lang="hu-HU" sz="3200" dirty="0" smtClean="0"/>
              <a:t> filtered SRTM and </a:t>
            </a:r>
            <a:r>
              <a:rPr lang="hu-HU" sz="3200" dirty="0" err="1" smtClean="0"/>
              <a:t>the</a:t>
            </a:r>
            <a:r>
              <a:rPr lang="hu-HU" sz="3200" dirty="0" smtClean="0"/>
              <a:t> </a:t>
            </a:r>
            <a:r>
              <a:rPr lang="hu-HU" sz="3200" dirty="0" err="1" smtClean="0"/>
              <a:t>original</a:t>
            </a:r>
            <a:r>
              <a:rPr lang="hu-HU" sz="3200" dirty="0" smtClean="0"/>
              <a:t> SRTM </a:t>
            </a:r>
            <a:r>
              <a:rPr lang="hu-HU" sz="3200" dirty="0" err="1" smtClean="0"/>
              <a:t>data</a:t>
            </a:r>
            <a:endParaRPr lang="hu-HU" sz="3200" dirty="0"/>
          </a:p>
        </p:txBody>
      </p:sp>
      <p:sp>
        <p:nvSpPr>
          <p:cNvPr id="3" name="Tartalom helye 2"/>
          <p:cNvSpPr>
            <a:spLocks noGrp="1"/>
          </p:cNvSpPr>
          <p:nvPr>
            <p:ph sz="quarter" idx="1"/>
          </p:nvPr>
        </p:nvSpPr>
        <p:spPr/>
        <p:txBody>
          <a:bodyPr/>
          <a:lstStyle/>
          <a:p>
            <a:r>
              <a:rPr lang="hu-HU" dirty="0" err="1" smtClean="0"/>
              <a:t>Histogram</a:t>
            </a:r>
            <a:r>
              <a:rPr lang="hu-HU" dirty="0" smtClean="0"/>
              <a:t> of </a:t>
            </a:r>
            <a:r>
              <a:rPr lang="hu-HU" dirty="0" err="1" smtClean="0"/>
              <a:t>changes</a:t>
            </a:r>
            <a:r>
              <a:rPr lang="hu-HU" dirty="0" smtClean="0"/>
              <a:t> (The most </a:t>
            </a:r>
            <a:r>
              <a:rPr lang="hu-HU" dirty="0" err="1" smtClean="0"/>
              <a:t>changes</a:t>
            </a:r>
            <a:r>
              <a:rPr lang="hu-HU" dirty="0" smtClean="0"/>
              <a:t> </a:t>
            </a:r>
            <a:r>
              <a:rPr lang="hu-HU" dirty="0" err="1" smtClean="0"/>
              <a:t>are</a:t>
            </a:r>
            <a:r>
              <a:rPr lang="hu-HU" dirty="0" smtClean="0"/>
              <a:t> </a:t>
            </a:r>
            <a:r>
              <a:rPr lang="hu-HU" dirty="0" err="1" smtClean="0"/>
              <a:t>between</a:t>
            </a:r>
            <a:r>
              <a:rPr lang="hu-HU" dirty="0" smtClean="0"/>
              <a:t> +/- 25 </a:t>
            </a:r>
            <a:r>
              <a:rPr lang="hu-HU" dirty="0" err="1" smtClean="0"/>
              <a:t>meter</a:t>
            </a:r>
            <a:r>
              <a:rPr lang="hu-HU" dirty="0" smtClean="0"/>
              <a:t>)</a:t>
            </a:r>
          </a:p>
          <a:p>
            <a:r>
              <a:rPr lang="hu-HU" dirty="0" err="1" smtClean="0"/>
              <a:t>Blue</a:t>
            </a:r>
            <a:r>
              <a:rPr lang="hu-HU" dirty="0" smtClean="0"/>
              <a:t> </a:t>
            </a:r>
            <a:r>
              <a:rPr lang="hu-HU" dirty="0" err="1" smtClean="0"/>
              <a:t>means</a:t>
            </a:r>
            <a:r>
              <a:rPr lang="hu-HU" dirty="0" smtClean="0"/>
              <a:t> </a:t>
            </a:r>
            <a:r>
              <a:rPr lang="hu-HU" dirty="0" err="1" smtClean="0"/>
              <a:t>the</a:t>
            </a:r>
            <a:r>
              <a:rPr lang="hu-HU" dirty="0" smtClean="0"/>
              <a:t> </a:t>
            </a:r>
            <a:r>
              <a:rPr lang="hu-HU" dirty="0" err="1" smtClean="0"/>
              <a:t>surface</a:t>
            </a:r>
            <a:r>
              <a:rPr lang="hu-HU" dirty="0" smtClean="0"/>
              <a:t> </a:t>
            </a:r>
            <a:r>
              <a:rPr lang="hu-HU" dirty="0" err="1" smtClean="0"/>
              <a:t>became</a:t>
            </a:r>
            <a:r>
              <a:rPr lang="hu-HU" dirty="0" smtClean="0"/>
              <a:t> </a:t>
            </a:r>
            <a:r>
              <a:rPr lang="hu-HU" dirty="0" err="1" smtClean="0"/>
              <a:t>lower</a:t>
            </a:r>
            <a:r>
              <a:rPr lang="hu-HU" dirty="0" smtClean="0"/>
              <a:t>, </a:t>
            </a:r>
            <a:r>
              <a:rPr lang="hu-HU" dirty="0" err="1" smtClean="0"/>
              <a:t>the</a:t>
            </a:r>
            <a:r>
              <a:rPr lang="hu-HU" dirty="0" smtClean="0"/>
              <a:t> </a:t>
            </a:r>
            <a:r>
              <a:rPr lang="hu-HU" dirty="0" err="1" smtClean="0"/>
              <a:t>red</a:t>
            </a:r>
            <a:r>
              <a:rPr lang="hu-HU" dirty="0" smtClean="0"/>
              <a:t> </a:t>
            </a:r>
            <a:r>
              <a:rPr lang="hu-HU" dirty="0" err="1" smtClean="0"/>
              <a:t>shows</a:t>
            </a:r>
            <a:r>
              <a:rPr lang="hu-HU" dirty="0" smtClean="0"/>
              <a:t> </a:t>
            </a:r>
            <a:r>
              <a:rPr lang="hu-HU" dirty="0" err="1" smtClean="0"/>
              <a:t>the</a:t>
            </a:r>
            <a:r>
              <a:rPr lang="hu-HU" dirty="0" smtClean="0"/>
              <a:t> </a:t>
            </a:r>
            <a:r>
              <a:rPr lang="hu-HU" dirty="0" err="1" smtClean="0"/>
              <a:t>higher</a:t>
            </a:r>
            <a:r>
              <a:rPr lang="hu-HU" dirty="0" smtClean="0"/>
              <a:t> </a:t>
            </a:r>
            <a:r>
              <a:rPr lang="hu-HU" dirty="0" err="1" smtClean="0"/>
              <a:t>areas</a:t>
            </a:r>
            <a:endParaRPr lang="hu-HU" dirty="0"/>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7984" y="3153130"/>
            <a:ext cx="3672408" cy="3672408"/>
          </a:xfrm>
          <a:prstGeom prst="rect">
            <a:avLst/>
          </a:prstGeom>
        </p:spPr>
      </p:pic>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3604004"/>
            <a:ext cx="2664296" cy="3221534"/>
          </a:xfrm>
          <a:prstGeom prst="rect">
            <a:avLst/>
          </a:prstGeom>
        </p:spPr>
      </p:pic>
    </p:spTree>
    <p:extLst>
      <p:ext uri="{BB962C8B-B14F-4D97-AF65-F5344CB8AC3E}">
        <p14:creationId xmlns:p14="http://schemas.microsoft.com/office/powerpoint/2010/main" val="29230602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smtClean="0"/>
              <a:t>The </a:t>
            </a:r>
            <a:r>
              <a:rPr lang="hu-HU" dirty="0" err="1" smtClean="0"/>
              <a:t>bigger</a:t>
            </a:r>
            <a:r>
              <a:rPr lang="hu-HU" dirty="0" smtClean="0"/>
              <a:t> </a:t>
            </a:r>
            <a:r>
              <a:rPr lang="hu-HU" dirty="0" err="1" smtClean="0"/>
              <a:t>changes</a:t>
            </a:r>
            <a:r>
              <a:rPr lang="hu-HU" dirty="0" smtClean="0"/>
              <a:t> </a:t>
            </a:r>
            <a:r>
              <a:rPr lang="hu-HU" dirty="0" err="1" smtClean="0"/>
              <a:t>happened</a:t>
            </a:r>
            <a:r>
              <a:rPr lang="hu-HU" dirty="0" smtClean="0"/>
              <a:t> </a:t>
            </a:r>
            <a:r>
              <a:rPr lang="hu-HU" dirty="0" err="1" smtClean="0"/>
              <a:t>at</a:t>
            </a:r>
            <a:r>
              <a:rPr lang="hu-HU" dirty="0" smtClean="0"/>
              <a:t> </a:t>
            </a:r>
            <a:r>
              <a:rPr lang="hu-HU" dirty="0" err="1" smtClean="0"/>
              <a:t>the</a:t>
            </a:r>
            <a:r>
              <a:rPr lang="hu-HU" dirty="0"/>
              <a:t> </a:t>
            </a:r>
            <a:r>
              <a:rPr lang="hu-HU" dirty="0" err="1" smtClean="0"/>
              <a:t>tight</a:t>
            </a:r>
            <a:r>
              <a:rPr lang="hu-HU" dirty="0" smtClean="0"/>
              <a:t> </a:t>
            </a:r>
            <a:r>
              <a:rPr lang="hu-HU" dirty="0" err="1" smtClean="0"/>
              <a:t>valleys</a:t>
            </a:r>
            <a:r>
              <a:rPr lang="hu-HU" dirty="0" smtClean="0"/>
              <a:t> and </a:t>
            </a:r>
            <a:r>
              <a:rPr lang="hu-HU" dirty="0" err="1" smtClean="0"/>
              <a:t>at</a:t>
            </a:r>
            <a:r>
              <a:rPr lang="hu-HU" dirty="0" smtClean="0"/>
              <a:t> </a:t>
            </a:r>
            <a:r>
              <a:rPr lang="hu-HU" dirty="0" err="1" smtClean="0"/>
              <a:t>the</a:t>
            </a:r>
            <a:r>
              <a:rPr lang="hu-HU" dirty="0" smtClean="0"/>
              <a:t> </a:t>
            </a:r>
            <a:r>
              <a:rPr lang="hu-HU" dirty="0" err="1" smtClean="0"/>
              <a:t>ridges</a:t>
            </a:r>
            <a:endParaRPr lang="hu-HU" dirty="0"/>
          </a:p>
        </p:txBody>
      </p:sp>
      <p:sp>
        <p:nvSpPr>
          <p:cNvPr id="3" name="Tartalom helye 2"/>
          <p:cNvSpPr>
            <a:spLocks noGrp="1"/>
          </p:cNvSpPr>
          <p:nvPr>
            <p:ph sz="quarter" idx="1"/>
          </p:nvPr>
        </p:nvSpPr>
        <p:spPr/>
        <p:txBody>
          <a:bodyPr/>
          <a:lstStyle/>
          <a:p>
            <a:endParaRPr lang="hu-HU"/>
          </a:p>
        </p:txBody>
      </p:sp>
      <p:pic>
        <p:nvPicPr>
          <p:cNvPr id="4" name="Kép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2" y="1484784"/>
            <a:ext cx="7271720" cy="5044709"/>
          </a:xfrm>
          <a:prstGeom prst="rect">
            <a:avLst/>
          </a:prstGeom>
        </p:spPr>
      </p:pic>
      <p:sp>
        <p:nvSpPr>
          <p:cNvPr id="5" name="Ellipszis 4"/>
          <p:cNvSpPr/>
          <p:nvPr/>
        </p:nvSpPr>
        <p:spPr>
          <a:xfrm>
            <a:off x="2987824" y="2996952"/>
            <a:ext cx="1368152" cy="1152128"/>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6" name="Ellipszis 5"/>
          <p:cNvSpPr/>
          <p:nvPr/>
        </p:nvSpPr>
        <p:spPr>
          <a:xfrm>
            <a:off x="4860032" y="4005064"/>
            <a:ext cx="1656184" cy="1296144"/>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7319636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Location</a:t>
            </a:r>
            <a:r>
              <a:rPr lang="hu-HU" dirty="0" smtClean="0"/>
              <a:t> of </a:t>
            </a:r>
            <a:r>
              <a:rPr lang="hu-HU" dirty="0" err="1" smtClean="0"/>
              <a:t>sample</a:t>
            </a:r>
            <a:r>
              <a:rPr lang="hu-HU" dirty="0" smtClean="0"/>
              <a:t> </a:t>
            </a:r>
            <a:r>
              <a:rPr lang="hu-HU" dirty="0" err="1" smtClean="0"/>
              <a:t>area</a:t>
            </a:r>
            <a:endParaRPr lang="hu-HU" dirty="0"/>
          </a:p>
        </p:txBody>
      </p:sp>
      <p:sp>
        <p:nvSpPr>
          <p:cNvPr id="3" name="Tartalom helye 2"/>
          <p:cNvSpPr>
            <a:spLocks noGrp="1"/>
          </p:cNvSpPr>
          <p:nvPr>
            <p:ph sz="quarter" idx="1"/>
          </p:nvPr>
        </p:nvSpPr>
        <p:spPr/>
        <p:txBody>
          <a:bodyPr/>
          <a:lstStyle/>
          <a:p>
            <a:r>
              <a:rPr lang="hu-HU" dirty="0"/>
              <a:t>https://maps.google.com/maps/ms?ie=UTF8&amp;oe=UTF8&amp;msa=0&amp;msid=115078976295020261494.000471decb27a3a990fd3&amp;dg=feature</a:t>
            </a:r>
          </a:p>
          <a:p>
            <a:endParaRPr lang="hu-HU" dirty="0" smtClean="0"/>
          </a:p>
          <a:p>
            <a:r>
              <a:rPr lang="hu-HU" dirty="0" smtClean="0">
                <a:sym typeface="Wingdings" panose="05000000000000000000" pitchFamily="2" charset="2"/>
              </a:rPr>
              <a:t></a:t>
            </a:r>
            <a:r>
              <a:rPr lang="hu-HU" dirty="0" smtClean="0"/>
              <a:t>Mátra mountain</a:t>
            </a:r>
            <a:endParaRPr lang="hu-HU" dirty="0"/>
          </a:p>
        </p:txBody>
      </p:sp>
    </p:spTree>
    <p:extLst>
      <p:ext uri="{BB962C8B-B14F-4D97-AF65-F5344CB8AC3E}">
        <p14:creationId xmlns:p14="http://schemas.microsoft.com/office/powerpoint/2010/main" val="1021001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err="1" smtClean="0"/>
              <a:t>Representing</a:t>
            </a:r>
            <a:r>
              <a:rPr lang="hu-HU" dirty="0" smtClean="0"/>
              <a:t> </a:t>
            </a:r>
            <a:r>
              <a:rPr lang="hu-HU" dirty="0" err="1" smtClean="0"/>
              <a:t>the</a:t>
            </a:r>
            <a:r>
              <a:rPr lang="hu-HU" dirty="0" smtClean="0"/>
              <a:t> </a:t>
            </a:r>
            <a:r>
              <a:rPr lang="hu-HU" dirty="0" err="1" smtClean="0"/>
              <a:t>cluster</a:t>
            </a:r>
            <a:r>
              <a:rPr lang="hu-HU" dirty="0" smtClean="0"/>
              <a:t> </a:t>
            </a:r>
            <a:r>
              <a:rPr lang="hu-HU" dirty="0" err="1" smtClean="0"/>
              <a:t>by</a:t>
            </a:r>
            <a:r>
              <a:rPr lang="hu-HU" dirty="0" smtClean="0"/>
              <a:t> a </a:t>
            </a:r>
            <a:r>
              <a:rPr lang="hu-HU" dirty="0" err="1" smtClean="0"/>
              <a:t>single</a:t>
            </a:r>
            <a:r>
              <a:rPr lang="hu-HU" dirty="0" smtClean="0"/>
              <a:t> </a:t>
            </a:r>
            <a:r>
              <a:rPr lang="hu-HU" dirty="0" err="1" smtClean="0"/>
              <a:t>point</a:t>
            </a:r>
            <a:endParaRPr lang="hu-HU" dirty="0"/>
          </a:p>
        </p:txBody>
      </p:sp>
      <p:sp>
        <p:nvSpPr>
          <p:cNvPr id="3" name="Tartalom helye 2"/>
          <p:cNvSpPr>
            <a:spLocks noGrp="1"/>
          </p:cNvSpPr>
          <p:nvPr>
            <p:ph sz="quarter" idx="1"/>
          </p:nvPr>
        </p:nvSpPr>
        <p:spPr/>
        <p:txBody>
          <a:bodyPr/>
          <a:lstStyle/>
          <a:p>
            <a:r>
              <a:rPr lang="hu-HU" dirty="0" err="1" smtClean="0"/>
              <a:t>Methods</a:t>
            </a:r>
            <a:r>
              <a:rPr lang="hu-HU" dirty="0" smtClean="0"/>
              <a:t>:</a:t>
            </a:r>
          </a:p>
          <a:p>
            <a:pPr lvl="1"/>
            <a:r>
              <a:rPr lang="hu-HU" dirty="0" err="1" smtClean="0"/>
              <a:t>Mode</a:t>
            </a:r>
            <a:r>
              <a:rPr lang="hu-HU" dirty="0" smtClean="0"/>
              <a:t>: A </a:t>
            </a:r>
            <a:r>
              <a:rPr lang="hu-HU" dirty="0" err="1" smtClean="0"/>
              <a:t>point</a:t>
            </a:r>
            <a:r>
              <a:rPr lang="hu-HU" dirty="0" smtClean="0"/>
              <a:t> </a:t>
            </a:r>
            <a:r>
              <a:rPr lang="hu-HU" dirty="0" err="1" smtClean="0"/>
              <a:t>in</a:t>
            </a:r>
            <a:r>
              <a:rPr lang="hu-HU" dirty="0" smtClean="0"/>
              <a:t> an </a:t>
            </a:r>
            <a:r>
              <a:rPr lang="hu-HU" dirty="0" err="1" smtClean="0"/>
              <a:t>area</a:t>
            </a:r>
            <a:r>
              <a:rPr lang="hu-HU" dirty="0" smtClean="0"/>
              <a:t> </a:t>
            </a:r>
            <a:r>
              <a:rPr lang="hu-HU" dirty="0" err="1" smtClean="0"/>
              <a:t>with</a:t>
            </a:r>
            <a:r>
              <a:rPr lang="hu-HU" dirty="0" smtClean="0"/>
              <a:t> </a:t>
            </a:r>
            <a:r>
              <a:rPr lang="hu-HU" dirty="0" err="1" smtClean="0"/>
              <a:t>muvh</a:t>
            </a:r>
            <a:r>
              <a:rPr lang="hu-HU" dirty="0" smtClean="0"/>
              <a:t> </a:t>
            </a:r>
            <a:r>
              <a:rPr lang="hu-HU" dirty="0" err="1" smtClean="0"/>
              <a:t>higher</a:t>
            </a:r>
            <a:r>
              <a:rPr lang="hu-HU" dirty="0" smtClean="0"/>
              <a:t> </a:t>
            </a:r>
            <a:r>
              <a:rPr lang="hu-HU" dirty="0" err="1" smtClean="0"/>
              <a:t>distribution</a:t>
            </a:r>
            <a:r>
              <a:rPr lang="hu-HU" dirty="0" smtClean="0"/>
              <a:t> </a:t>
            </a:r>
            <a:r>
              <a:rPr lang="hu-HU" dirty="0" err="1" smtClean="0"/>
              <a:t>density</a:t>
            </a:r>
            <a:r>
              <a:rPr lang="hu-HU" dirty="0" smtClean="0"/>
              <a:t> </a:t>
            </a:r>
            <a:r>
              <a:rPr lang="hu-HU" dirty="0" err="1" smtClean="0"/>
              <a:t>compared</a:t>
            </a:r>
            <a:r>
              <a:rPr lang="hu-HU" dirty="0" smtClean="0"/>
              <a:t> </a:t>
            </a:r>
            <a:r>
              <a:rPr lang="hu-HU" dirty="0" err="1" smtClean="0"/>
              <a:t>with</a:t>
            </a:r>
            <a:r>
              <a:rPr lang="hu-HU" dirty="0" smtClean="0"/>
              <a:t> </a:t>
            </a:r>
            <a:r>
              <a:rPr lang="hu-HU" dirty="0" err="1" smtClean="0"/>
              <a:t>its</a:t>
            </a:r>
            <a:r>
              <a:rPr lang="hu-HU" dirty="0" smtClean="0"/>
              <a:t> </a:t>
            </a:r>
            <a:r>
              <a:rPr lang="hu-HU" dirty="0" err="1" smtClean="0"/>
              <a:t>surroundings</a:t>
            </a:r>
            <a:endParaRPr lang="hu-HU" dirty="0" smtClean="0"/>
          </a:p>
          <a:p>
            <a:pPr lvl="1"/>
            <a:r>
              <a:rPr lang="hu-HU" dirty="0" err="1" smtClean="0"/>
              <a:t>Mean</a:t>
            </a:r>
            <a:r>
              <a:rPr lang="hu-HU" dirty="0" smtClean="0"/>
              <a:t>: The </a:t>
            </a:r>
            <a:r>
              <a:rPr lang="hu-HU" dirty="0" err="1" smtClean="0"/>
              <a:t>average</a:t>
            </a:r>
            <a:r>
              <a:rPr lang="hu-HU" dirty="0" smtClean="0"/>
              <a:t> </a:t>
            </a:r>
            <a:r>
              <a:rPr lang="hu-HU" dirty="0" err="1" smtClean="0"/>
              <a:t>coordinates</a:t>
            </a:r>
            <a:r>
              <a:rPr lang="hu-HU" dirty="0" smtClean="0"/>
              <a:t> </a:t>
            </a:r>
            <a:r>
              <a:rPr lang="hu-HU" dirty="0" err="1" smtClean="0"/>
              <a:t>in</a:t>
            </a:r>
            <a:r>
              <a:rPr lang="hu-HU" dirty="0" smtClean="0"/>
              <a:t> </a:t>
            </a:r>
            <a:r>
              <a:rPr lang="hu-HU" dirty="0" err="1" smtClean="0"/>
              <a:t>both</a:t>
            </a:r>
            <a:r>
              <a:rPr lang="hu-HU" dirty="0" smtClean="0"/>
              <a:t> X and Y </a:t>
            </a:r>
            <a:r>
              <a:rPr lang="hu-HU" dirty="0" err="1" smtClean="0"/>
              <a:t>coords</a:t>
            </a:r>
            <a:r>
              <a:rPr lang="hu-HU" dirty="0" smtClean="0"/>
              <a:t>.</a:t>
            </a:r>
          </a:p>
          <a:p>
            <a:pPr lvl="1"/>
            <a:r>
              <a:rPr lang="hu-HU" dirty="0" err="1" smtClean="0"/>
              <a:t>Median</a:t>
            </a:r>
            <a:r>
              <a:rPr lang="hu-HU" dirty="0" smtClean="0"/>
              <a:t>: The </a:t>
            </a:r>
            <a:r>
              <a:rPr lang="hu-HU" dirty="0" err="1" smtClean="0"/>
              <a:t>point</a:t>
            </a:r>
            <a:r>
              <a:rPr lang="hu-HU" dirty="0" smtClean="0"/>
              <a:t> </a:t>
            </a:r>
            <a:r>
              <a:rPr lang="hu-HU" dirty="0" err="1" smtClean="0"/>
              <a:t>that</a:t>
            </a:r>
            <a:r>
              <a:rPr lang="hu-HU" dirty="0" smtClean="0"/>
              <a:t> </a:t>
            </a:r>
            <a:r>
              <a:rPr lang="hu-HU" dirty="0" err="1" smtClean="0"/>
              <a:t>partitions</a:t>
            </a:r>
            <a:r>
              <a:rPr lang="hu-HU" dirty="0" smtClean="0"/>
              <a:t> </a:t>
            </a:r>
            <a:r>
              <a:rPr lang="hu-HU" dirty="0" err="1" smtClean="0"/>
              <a:t>the</a:t>
            </a:r>
            <a:r>
              <a:rPr lang="hu-HU" dirty="0" smtClean="0"/>
              <a:t> </a:t>
            </a:r>
            <a:r>
              <a:rPr lang="hu-HU" dirty="0" err="1" smtClean="0"/>
              <a:t>planar</a:t>
            </a:r>
            <a:r>
              <a:rPr lang="hu-HU" dirty="0" smtClean="0"/>
              <a:t> </a:t>
            </a:r>
            <a:r>
              <a:rPr lang="hu-HU" dirty="0" err="1" smtClean="0"/>
              <a:t>space</a:t>
            </a:r>
            <a:r>
              <a:rPr lang="hu-HU" dirty="0" smtClean="0"/>
              <a:t> </a:t>
            </a:r>
            <a:r>
              <a:rPr lang="hu-HU" dirty="0" err="1" smtClean="0"/>
              <a:t>into</a:t>
            </a:r>
            <a:r>
              <a:rPr lang="hu-HU" dirty="0" smtClean="0"/>
              <a:t> </a:t>
            </a:r>
            <a:r>
              <a:rPr lang="hu-HU" dirty="0" err="1" smtClean="0"/>
              <a:t>two</a:t>
            </a:r>
            <a:r>
              <a:rPr lang="hu-HU" dirty="0" smtClean="0"/>
              <a:t> </a:t>
            </a:r>
            <a:r>
              <a:rPr lang="hu-HU" dirty="0" err="1" smtClean="0"/>
              <a:t>halves</a:t>
            </a:r>
            <a:r>
              <a:rPr lang="hu-HU" dirty="0" smtClean="0"/>
              <a:t> </a:t>
            </a:r>
            <a:r>
              <a:rPr lang="hu-HU" dirty="0" err="1" smtClean="0"/>
              <a:t>in</a:t>
            </a:r>
            <a:r>
              <a:rPr lang="hu-HU" dirty="0" smtClean="0"/>
              <a:t> X and </a:t>
            </a:r>
            <a:r>
              <a:rPr lang="hu-HU" dirty="0" err="1" smtClean="0"/>
              <a:t>two</a:t>
            </a:r>
            <a:r>
              <a:rPr lang="hu-HU" dirty="0" smtClean="0"/>
              <a:t> </a:t>
            </a:r>
            <a:r>
              <a:rPr lang="hu-HU" dirty="0" err="1" smtClean="0"/>
              <a:t>halves</a:t>
            </a:r>
            <a:r>
              <a:rPr lang="hu-HU" dirty="0" smtClean="0"/>
              <a:t> </a:t>
            </a:r>
            <a:r>
              <a:rPr lang="hu-HU" dirty="0" err="1" smtClean="0"/>
              <a:t>in</a:t>
            </a:r>
            <a:r>
              <a:rPr lang="hu-HU" dirty="0" smtClean="0"/>
              <a:t> Y </a:t>
            </a:r>
            <a:r>
              <a:rPr lang="hu-HU" dirty="0" err="1" smtClean="0"/>
              <a:t>to</a:t>
            </a:r>
            <a:r>
              <a:rPr lang="hu-HU" dirty="0" smtClean="0"/>
              <a:t> </a:t>
            </a:r>
            <a:r>
              <a:rPr lang="hu-HU" dirty="0" err="1" smtClean="0"/>
              <a:t>ensure</a:t>
            </a:r>
            <a:r>
              <a:rPr lang="hu-HU" dirty="0" smtClean="0"/>
              <a:t> </a:t>
            </a:r>
            <a:r>
              <a:rPr lang="hu-HU" dirty="0" err="1" smtClean="0"/>
              <a:t>equal</a:t>
            </a:r>
            <a:r>
              <a:rPr lang="hu-HU" dirty="0" smtClean="0"/>
              <a:t> </a:t>
            </a:r>
            <a:r>
              <a:rPr lang="hu-HU" dirty="0" err="1" smtClean="0"/>
              <a:t>numbers</a:t>
            </a:r>
            <a:r>
              <a:rPr lang="hu-HU" dirty="0" smtClean="0"/>
              <a:t> of </a:t>
            </a:r>
            <a:r>
              <a:rPr lang="hu-HU" dirty="0" err="1" smtClean="0"/>
              <a:t>points</a:t>
            </a:r>
            <a:r>
              <a:rPr lang="hu-HU" dirty="0" smtClean="0"/>
              <a:t> </a:t>
            </a:r>
            <a:r>
              <a:rPr lang="hu-HU" dirty="0" err="1" smtClean="0"/>
              <a:t>on</a:t>
            </a:r>
            <a:r>
              <a:rPr lang="hu-HU" dirty="0" smtClean="0"/>
              <a:t> </a:t>
            </a:r>
            <a:r>
              <a:rPr lang="hu-HU" dirty="0" err="1" smtClean="0"/>
              <a:t>each</a:t>
            </a:r>
            <a:r>
              <a:rPr lang="hu-HU" dirty="0" smtClean="0"/>
              <a:t> </a:t>
            </a:r>
            <a:r>
              <a:rPr lang="hu-HU" dirty="0" err="1" smtClean="0"/>
              <a:t>half</a:t>
            </a:r>
            <a:r>
              <a:rPr lang="hu-HU" dirty="0" smtClean="0"/>
              <a:t> </a:t>
            </a:r>
            <a:r>
              <a:rPr lang="hu-HU" dirty="0" err="1" smtClean="0"/>
              <a:t>in</a:t>
            </a:r>
            <a:r>
              <a:rPr lang="hu-HU" dirty="0" smtClean="0"/>
              <a:t> </a:t>
            </a:r>
            <a:r>
              <a:rPr lang="hu-HU" dirty="0" err="1" smtClean="0"/>
              <a:t>the</a:t>
            </a:r>
            <a:r>
              <a:rPr lang="hu-HU" dirty="0" smtClean="0"/>
              <a:t> </a:t>
            </a:r>
            <a:r>
              <a:rPr lang="hu-HU" dirty="0" err="1" smtClean="0"/>
              <a:t>same</a:t>
            </a:r>
            <a:r>
              <a:rPr lang="hu-HU" dirty="0" smtClean="0"/>
              <a:t> </a:t>
            </a:r>
            <a:r>
              <a:rPr lang="hu-HU" dirty="0" err="1" smtClean="0"/>
              <a:t>direction</a:t>
            </a:r>
            <a:endParaRPr lang="hu-HU" dirty="0" smtClean="0"/>
          </a:p>
          <a:p>
            <a:pPr lvl="1"/>
            <a:r>
              <a:rPr lang="hu-HU" dirty="0" err="1" smtClean="0"/>
              <a:t>Nearest</a:t>
            </a:r>
            <a:r>
              <a:rPr lang="hu-HU" dirty="0" smtClean="0"/>
              <a:t> </a:t>
            </a:r>
            <a:r>
              <a:rPr lang="hu-HU" dirty="0" err="1" smtClean="0"/>
              <a:t>to</a:t>
            </a:r>
            <a:r>
              <a:rPr lang="hu-HU" dirty="0" smtClean="0"/>
              <a:t> </a:t>
            </a:r>
            <a:r>
              <a:rPr lang="hu-HU" dirty="0" err="1" smtClean="0"/>
              <a:t>mean</a:t>
            </a:r>
            <a:r>
              <a:rPr lang="hu-HU" dirty="0" smtClean="0"/>
              <a:t>: The </a:t>
            </a:r>
            <a:r>
              <a:rPr lang="hu-HU" dirty="0" err="1" smtClean="0"/>
              <a:t>point</a:t>
            </a:r>
            <a:r>
              <a:rPr lang="hu-HU" dirty="0" smtClean="0"/>
              <a:t> </a:t>
            </a:r>
            <a:r>
              <a:rPr lang="hu-HU" dirty="0" err="1" smtClean="0"/>
              <a:t>closest</a:t>
            </a:r>
            <a:r>
              <a:rPr lang="hu-HU" dirty="0" smtClean="0"/>
              <a:t> </a:t>
            </a:r>
            <a:r>
              <a:rPr lang="hu-HU" dirty="0" err="1" smtClean="0"/>
              <a:t>to</a:t>
            </a:r>
            <a:r>
              <a:rPr lang="hu-HU" dirty="0" smtClean="0"/>
              <a:t> </a:t>
            </a:r>
            <a:r>
              <a:rPr lang="hu-HU" dirty="0" err="1" smtClean="0"/>
              <a:t>the</a:t>
            </a:r>
            <a:r>
              <a:rPr lang="hu-HU" dirty="0" smtClean="0"/>
              <a:t> </a:t>
            </a:r>
            <a:r>
              <a:rPr lang="hu-HU" dirty="0" err="1" smtClean="0"/>
              <a:t>mean</a:t>
            </a:r>
            <a:endParaRPr lang="hu-HU" dirty="0"/>
          </a:p>
        </p:txBody>
      </p:sp>
    </p:spTree>
    <p:extLst>
      <p:ext uri="{BB962C8B-B14F-4D97-AF65-F5344CB8AC3E}">
        <p14:creationId xmlns:p14="http://schemas.microsoft.com/office/powerpoint/2010/main" val="3870189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err="1" smtClean="0"/>
              <a:t>Algorithms</a:t>
            </a:r>
            <a:r>
              <a:rPr lang="hu-HU" dirty="0" smtClean="0"/>
              <a:t> </a:t>
            </a:r>
            <a:r>
              <a:rPr lang="hu-HU" dirty="0" err="1" smtClean="0"/>
              <a:t>for</a:t>
            </a:r>
            <a:r>
              <a:rPr lang="hu-HU" dirty="0" smtClean="0"/>
              <a:t> </a:t>
            </a:r>
            <a:r>
              <a:rPr lang="hu-HU" dirty="0" err="1" smtClean="0"/>
              <a:t>selective</a:t>
            </a:r>
            <a:r>
              <a:rPr lang="hu-HU" dirty="0" smtClean="0"/>
              <a:t> </a:t>
            </a:r>
            <a:r>
              <a:rPr lang="hu-HU" dirty="0" err="1" smtClean="0"/>
              <a:t>omission</a:t>
            </a:r>
            <a:r>
              <a:rPr lang="hu-HU" dirty="0" smtClean="0"/>
              <a:t> of a </a:t>
            </a:r>
            <a:r>
              <a:rPr lang="hu-HU" dirty="0" err="1" smtClean="0"/>
              <a:t>set</a:t>
            </a:r>
            <a:r>
              <a:rPr lang="hu-HU" dirty="0" smtClean="0"/>
              <a:t> of </a:t>
            </a:r>
            <a:r>
              <a:rPr lang="hu-HU" dirty="0" err="1" smtClean="0"/>
              <a:t>point</a:t>
            </a:r>
            <a:r>
              <a:rPr lang="hu-HU" dirty="0" smtClean="0"/>
              <a:t> </a:t>
            </a:r>
            <a:r>
              <a:rPr lang="hu-HU" dirty="0" err="1" smtClean="0"/>
              <a:t>features</a:t>
            </a:r>
            <a:endParaRPr lang="hu-HU" dirty="0"/>
          </a:p>
        </p:txBody>
      </p:sp>
      <p:sp>
        <p:nvSpPr>
          <p:cNvPr id="3" name="Tartalom helye 2"/>
          <p:cNvSpPr>
            <a:spLocks noGrp="1"/>
          </p:cNvSpPr>
          <p:nvPr>
            <p:ph sz="quarter" idx="1"/>
          </p:nvPr>
        </p:nvSpPr>
        <p:spPr/>
        <p:txBody>
          <a:bodyPr/>
          <a:lstStyle/>
          <a:p>
            <a:r>
              <a:rPr lang="hu-HU" dirty="0" err="1" smtClean="0"/>
              <a:t>Specially</a:t>
            </a:r>
            <a:r>
              <a:rPr lang="hu-HU" dirty="0" smtClean="0"/>
              <a:t> </a:t>
            </a:r>
            <a:r>
              <a:rPr lang="hu-HU" dirty="0" err="1" smtClean="0"/>
              <a:t>developed</a:t>
            </a:r>
            <a:r>
              <a:rPr lang="hu-HU" dirty="0" smtClean="0"/>
              <a:t> </a:t>
            </a:r>
            <a:r>
              <a:rPr lang="hu-HU" dirty="0" err="1" smtClean="0"/>
              <a:t>for</a:t>
            </a:r>
            <a:r>
              <a:rPr lang="hu-HU" dirty="0" smtClean="0"/>
              <a:t> </a:t>
            </a:r>
            <a:r>
              <a:rPr lang="hu-HU" dirty="0" err="1" smtClean="0"/>
              <a:t>selective</a:t>
            </a:r>
            <a:r>
              <a:rPr lang="hu-HU" dirty="0" smtClean="0"/>
              <a:t> </a:t>
            </a:r>
            <a:r>
              <a:rPr lang="hu-HU" dirty="0" err="1" smtClean="0"/>
              <a:t>omission</a:t>
            </a:r>
            <a:r>
              <a:rPr lang="hu-HU" dirty="0" smtClean="0"/>
              <a:t> of </a:t>
            </a:r>
            <a:r>
              <a:rPr lang="hu-HU" dirty="0" err="1" smtClean="0"/>
              <a:t>settlements</a:t>
            </a:r>
            <a:r>
              <a:rPr lang="hu-HU" dirty="0" smtClean="0"/>
              <a:t>.</a:t>
            </a:r>
          </a:p>
          <a:p>
            <a:r>
              <a:rPr lang="hu-HU" dirty="0" err="1" smtClean="0"/>
              <a:t>Importance</a:t>
            </a:r>
            <a:r>
              <a:rPr lang="hu-HU" dirty="0" smtClean="0"/>
              <a:t> of a </a:t>
            </a:r>
            <a:r>
              <a:rPr lang="hu-HU" dirty="0" err="1" smtClean="0"/>
              <a:t>point</a:t>
            </a:r>
            <a:r>
              <a:rPr lang="hu-HU" dirty="0" smtClean="0"/>
              <a:t> </a:t>
            </a:r>
            <a:r>
              <a:rPr lang="hu-HU" dirty="0" err="1" smtClean="0"/>
              <a:t>features</a:t>
            </a:r>
            <a:r>
              <a:rPr lang="hu-HU" dirty="0" smtClean="0"/>
              <a:t> </a:t>
            </a:r>
            <a:r>
              <a:rPr lang="hu-HU" dirty="0" err="1" smtClean="0"/>
              <a:t>can</a:t>
            </a:r>
            <a:r>
              <a:rPr lang="hu-HU" dirty="0" smtClean="0"/>
              <a:t> be </a:t>
            </a:r>
            <a:r>
              <a:rPr lang="hu-HU" dirty="0" err="1" smtClean="0"/>
              <a:t>measured</a:t>
            </a:r>
            <a:r>
              <a:rPr lang="hu-HU" dirty="0" smtClean="0"/>
              <a:t> </a:t>
            </a:r>
            <a:r>
              <a:rPr lang="hu-HU" dirty="0" err="1" smtClean="0"/>
              <a:t>by</a:t>
            </a:r>
            <a:r>
              <a:rPr lang="hu-HU" dirty="0" smtClean="0"/>
              <a:t> </a:t>
            </a:r>
            <a:r>
              <a:rPr lang="hu-HU" dirty="0" err="1" smtClean="0"/>
              <a:t>one</a:t>
            </a:r>
            <a:r>
              <a:rPr lang="hu-HU" dirty="0" smtClean="0"/>
              <a:t> </a:t>
            </a:r>
            <a:r>
              <a:rPr lang="hu-HU" dirty="0" err="1" smtClean="0"/>
              <a:t>or</a:t>
            </a:r>
            <a:r>
              <a:rPr lang="hu-HU" dirty="0" smtClean="0"/>
              <a:t> more </a:t>
            </a:r>
            <a:r>
              <a:rPr lang="hu-HU" dirty="0" err="1" smtClean="0"/>
              <a:t>attributes</a:t>
            </a:r>
            <a:r>
              <a:rPr lang="hu-HU" dirty="0" smtClean="0"/>
              <a:t>. </a:t>
            </a:r>
            <a:r>
              <a:rPr lang="hu-HU" dirty="0" err="1" smtClean="0"/>
              <a:t>For</a:t>
            </a:r>
            <a:r>
              <a:rPr lang="hu-HU" dirty="0" smtClean="0"/>
              <a:t> </a:t>
            </a:r>
            <a:r>
              <a:rPr lang="hu-HU" dirty="0" err="1" smtClean="0"/>
              <a:t>example</a:t>
            </a:r>
            <a:r>
              <a:rPr lang="hu-HU" dirty="0" smtClean="0"/>
              <a:t>: </a:t>
            </a:r>
            <a:r>
              <a:rPr lang="hu-HU" dirty="0" err="1" smtClean="0"/>
              <a:t>population</a:t>
            </a:r>
            <a:r>
              <a:rPr lang="hu-HU" dirty="0" smtClean="0"/>
              <a:t>, </a:t>
            </a:r>
            <a:r>
              <a:rPr lang="hu-HU" dirty="0" err="1" smtClean="0"/>
              <a:t>administrative</a:t>
            </a:r>
            <a:r>
              <a:rPr lang="hu-HU" dirty="0" smtClean="0"/>
              <a:t> status, </a:t>
            </a:r>
            <a:r>
              <a:rPr lang="hu-HU" dirty="0" err="1" smtClean="0"/>
              <a:t>physical</a:t>
            </a:r>
            <a:r>
              <a:rPr lang="hu-HU" dirty="0" smtClean="0"/>
              <a:t> </a:t>
            </a:r>
            <a:r>
              <a:rPr lang="hu-HU" dirty="0" err="1" smtClean="0"/>
              <a:t>size</a:t>
            </a:r>
            <a:r>
              <a:rPr lang="hu-HU" dirty="0" smtClean="0"/>
              <a:t>…</a:t>
            </a:r>
          </a:p>
          <a:p>
            <a:endParaRPr lang="hu-HU" dirty="0" smtClean="0"/>
          </a:p>
          <a:p>
            <a:pPr lvl="1"/>
            <a:r>
              <a:rPr lang="hu-HU" dirty="0" err="1" smtClean="0"/>
              <a:t>Settlement-spacing</a:t>
            </a:r>
            <a:r>
              <a:rPr lang="hu-HU" dirty="0" smtClean="0"/>
              <a:t> </a:t>
            </a:r>
            <a:r>
              <a:rPr lang="hu-HU" dirty="0" err="1" smtClean="0"/>
              <a:t>ration</a:t>
            </a:r>
            <a:r>
              <a:rPr lang="hu-HU" dirty="0" smtClean="0"/>
              <a:t> </a:t>
            </a:r>
            <a:r>
              <a:rPr lang="hu-HU" dirty="0" err="1" smtClean="0"/>
              <a:t>alg</a:t>
            </a:r>
            <a:r>
              <a:rPr lang="hu-HU" dirty="0" smtClean="0"/>
              <a:t>.</a:t>
            </a:r>
          </a:p>
          <a:p>
            <a:pPr lvl="1"/>
            <a:r>
              <a:rPr lang="hu-HU" dirty="0" err="1" smtClean="0"/>
              <a:t>Circle-growth</a:t>
            </a:r>
            <a:r>
              <a:rPr lang="hu-HU" dirty="0" smtClean="0"/>
              <a:t> </a:t>
            </a:r>
            <a:r>
              <a:rPr lang="hu-HU" dirty="0" err="1" smtClean="0"/>
              <a:t>alg</a:t>
            </a:r>
            <a:r>
              <a:rPr lang="hu-HU" dirty="0" smtClean="0"/>
              <a:t>.</a:t>
            </a:r>
            <a:endParaRPr lang="hu-HU" dirty="0"/>
          </a:p>
        </p:txBody>
      </p:sp>
    </p:spTree>
    <p:extLst>
      <p:ext uri="{BB962C8B-B14F-4D97-AF65-F5344CB8AC3E}">
        <p14:creationId xmlns:p14="http://schemas.microsoft.com/office/powerpoint/2010/main" val="2541840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Settlement</a:t>
            </a:r>
            <a:r>
              <a:rPr lang="hu-HU" dirty="0" err="1"/>
              <a:t>-</a:t>
            </a:r>
            <a:r>
              <a:rPr lang="hu-HU" dirty="0" err="1" smtClean="0"/>
              <a:t>spacing</a:t>
            </a:r>
            <a:r>
              <a:rPr lang="hu-HU" dirty="0" smtClean="0"/>
              <a:t> ratio </a:t>
            </a:r>
            <a:r>
              <a:rPr lang="hu-HU" dirty="0" err="1" smtClean="0"/>
              <a:t>algorithm</a:t>
            </a:r>
            <a:endParaRPr lang="hu-HU" dirty="0"/>
          </a:p>
        </p:txBody>
      </p:sp>
      <p:sp>
        <p:nvSpPr>
          <p:cNvPr id="3" name="Tartalom helye 2"/>
          <p:cNvSpPr>
            <a:spLocks noGrp="1"/>
          </p:cNvSpPr>
          <p:nvPr>
            <p:ph sz="quarter" idx="1"/>
          </p:nvPr>
        </p:nvSpPr>
        <p:spPr/>
        <p:txBody>
          <a:bodyPr>
            <a:normAutofit/>
          </a:bodyPr>
          <a:lstStyle/>
          <a:p>
            <a:r>
              <a:rPr lang="hu-HU" dirty="0" err="1" smtClean="0"/>
              <a:t>R</a:t>
            </a:r>
            <a:r>
              <a:rPr lang="hu-HU" baseline="-25000" dirty="0" err="1" smtClean="0"/>
              <a:t>i</a:t>
            </a:r>
            <a:r>
              <a:rPr lang="hu-HU" baseline="-25000" dirty="0" smtClean="0"/>
              <a:t> </a:t>
            </a:r>
            <a:r>
              <a:rPr lang="hu-HU" dirty="0" smtClean="0"/>
              <a:t>= c/</a:t>
            </a:r>
            <a:r>
              <a:rPr lang="hu-HU" dirty="0" err="1" smtClean="0"/>
              <a:t>I</a:t>
            </a:r>
            <a:r>
              <a:rPr lang="hu-HU" baseline="-25000" dirty="0" err="1" smtClean="0"/>
              <a:t>i</a:t>
            </a:r>
            <a:r>
              <a:rPr lang="hu-HU" baseline="-25000" dirty="0" smtClean="0"/>
              <a:t> </a:t>
            </a:r>
            <a:r>
              <a:rPr lang="hu-HU" dirty="0" smtClean="0"/>
              <a:t> </a:t>
            </a:r>
            <a:r>
              <a:rPr lang="hu-HU" dirty="0" err="1" smtClean="0"/>
              <a:t>where</a:t>
            </a:r>
            <a:r>
              <a:rPr lang="hu-HU" dirty="0" smtClean="0"/>
              <a:t> </a:t>
            </a:r>
            <a:r>
              <a:rPr lang="hu-HU" dirty="0" err="1" smtClean="0"/>
              <a:t>c</a:t>
            </a:r>
            <a:r>
              <a:rPr lang="hu-HU" dirty="0" smtClean="0"/>
              <a:t>&gt;0 (</a:t>
            </a:r>
            <a:r>
              <a:rPr lang="hu-HU" dirty="0" err="1" smtClean="0"/>
              <a:t>radius</a:t>
            </a:r>
            <a:r>
              <a:rPr lang="hu-HU" dirty="0" smtClean="0"/>
              <a:t> of </a:t>
            </a:r>
            <a:r>
              <a:rPr lang="hu-HU" dirty="0" err="1" smtClean="0"/>
              <a:t>the</a:t>
            </a:r>
            <a:r>
              <a:rPr lang="hu-HU" dirty="0" smtClean="0"/>
              <a:t> </a:t>
            </a:r>
            <a:r>
              <a:rPr lang="hu-HU" dirty="0" err="1" smtClean="0"/>
              <a:t>circle</a:t>
            </a:r>
            <a:r>
              <a:rPr lang="hu-HU" dirty="0" smtClean="0"/>
              <a:t>)</a:t>
            </a:r>
          </a:p>
          <a:p>
            <a:r>
              <a:rPr lang="hu-HU" dirty="0" smtClean="0"/>
              <a:t>I: </a:t>
            </a:r>
            <a:r>
              <a:rPr lang="hu-HU" dirty="0" err="1" smtClean="0"/>
              <a:t>significance</a:t>
            </a:r>
            <a:r>
              <a:rPr lang="hu-HU" dirty="0" smtClean="0"/>
              <a:t> of </a:t>
            </a:r>
            <a:r>
              <a:rPr lang="hu-HU" dirty="0" err="1" smtClean="0"/>
              <a:t>the</a:t>
            </a:r>
            <a:r>
              <a:rPr lang="hu-HU" dirty="0" smtClean="0"/>
              <a:t> </a:t>
            </a:r>
            <a:r>
              <a:rPr lang="hu-HU" dirty="0" err="1" smtClean="0"/>
              <a:t>point</a:t>
            </a:r>
            <a:r>
              <a:rPr lang="hu-HU" dirty="0" smtClean="0"/>
              <a:t>, C is a </a:t>
            </a:r>
            <a:r>
              <a:rPr lang="hu-HU" dirty="0" err="1" smtClean="0"/>
              <a:t>constant</a:t>
            </a:r>
            <a:endParaRPr lang="hu-HU" dirty="0" smtClean="0"/>
          </a:p>
          <a:p>
            <a:r>
              <a:rPr lang="hu-HU" dirty="0" err="1" smtClean="0"/>
              <a:t>Draw</a:t>
            </a:r>
            <a:r>
              <a:rPr lang="hu-HU" dirty="0" smtClean="0"/>
              <a:t> a </a:t>
            </a:r>
            <a:r>
              <a:rPr lang="hu-HU" dirty="0" err="1" smtClean="0"/>
              <a:t>circle</a:t>
            </a:r>
            <a:r>
              <a:rPr lang="hu-HU" dirty="0" smtClean="0"/>
              <a:t> </a:t>
            </a:r>
            <a:r>
              <a:rPr lang="hu-HU" dirty="0" err="1" smtClean="0"/>
              <a:t>around</a:t>
            </a:r>
            <a:r>
              <a:rPr lang="hu-HU" dirty="0" smtClean="0"/>
              <a:t> </a:t>
            </a:r>
            <a:r>
              <a:rPr lang="hu-HU" dirty="0" err="1" smtClean="0"/>
              <a:t>every</a:t>
            </a:r>
            <a:r>
              <a:rPr lang="hu-HU" dirty="0" smtClean="0"/>
              <a:t> </a:t>
            </a:r>
            <a:r>
              <a:rPr lang="hu-HU" dirty="0" err="1" smtClean="0"/>
              <a:t>points</a:t>
            </a:r>
            <a:r>
              <a:rPr lang="hu-HU" dirty="0" smtClean="0"/>
              <a:t>, </a:t>
            </a:r>
            <a:r>
              <a:rPr lang="hu-HU" dirty="0" err="1" smtClean="0"/>
              <a:t>according</a:t>
            </a:r>
            <a:r>
              <a:rPr lang="hu-HU" dirty="0" smtClean="0"/>
              <a:t> </a:t>
            </a:r>
            <a:r>
              <a:rPr lang="hu-HU" dirty="0" err="1" smtClean="0"/>
              <a:t>to</a:t>
            </a:r>
            <a:r>
              <a:rPr lang="hu-HU" dirty="0" smtClean="0"/>
              <a:t> </a:t>
            </a:r>
            <a:r>
              <a:rPr lang="hu-HU" dirty="0" err="1" smtClean="0"/>
              <a:t>their</a:t>
            </a:r>
            <a:r>
              <a:rPr lang="hu-HU" dirty="0" smtClean="0"/>
              <a:t> </a:t>
            </a:r>
            <a:r>
              <a:rPr lang="hu-HU" dirty="0" err="1" smtClean="0"/>
              <a:t>significance</a:t>
            </a:r>
            <a:endParaRPr lang="hu-HU" dirty="0" smtClean="0"/>
          </a:p>
          <a:p>
            <a:r>
              <a:rPr lang="hu-HU" dirty="0" err="1" smtClean="0"/>
              <a:t>Selection</a:t>
            </a:r>
            <a:r>
              <a:rPr lang="hu-HU" dirty="0" smtClean="0"/>
              <a:t>: testing </a:t>
            </a:r>
            <a:r>
              <a:rPr lang="hu-HU" dirty="0" err="1" smtClean="0"/>
              <a:t>the</a:t>
            </a:r>
            <a:r>
              <a:rPr lang="hu-HU" dirty="0" smtClean="0"/>
              <a:t> </a:t>
            </a:r>
            <a:r>
              <a:rPr lang="hu-HU" dirty="0" err="1" smtClean="0"/>
              <a:t>points</a:t>
            </a:r>
            <a:r>
              <a:rPr lang="hu-HU" dirty="0" smtClean="0"/>
              <a:t> </a:t>
            </a:r>
            <a:r>
              <a:rPr lang="hu-HU" dirty="0" err="1" smtClean="0"/>
              <a:t>in</a:t>
            </a:r>
            <a:r>
              <a:rPr lang="hu-HU" dirty="0" smtClean="0"/>
              <a:t> </a:t>
            </a:r>
            <a:r>
              <a:rPr lang="hu-HU" dirty="0" err="1" smtClean="0"/>
              <a:t>order</a:t>
            </a:r>
            <a:r>
              <a:rPr lang="hu-HU" dirty="0" smtClean="0"/>
              <a:t> of </a:t>
            </a:r>
            <a:r>
              <a:rPr lang="hu-HU" dirty="0" err="1" smtClean="0"/>
              <a:t>decreasing</a:t>
            </a:r>
            <a:r>
              <a:rPr lang="hu-HU" dirty="0" smtClean="0"/>
              <a:t> </a:t>
            </a:r>
            <a:r>
              <a:rPr lang="hu-HU" dirty="0" err="1" smtClean="0"/>
              <a:t>importance</a:t>
            </a:r>
            <a:r>
              <a:rPr lang="hu-HU" dirty="0" smtClean="0"/>
              <a:t>. The </a:t>
            </a:r>
            <a:r>
              <a:rPr lang="hu-HU" dirty="0" err="1" smtClean="0"/>
              <a:t>point</a:t>
            </a:r>
            <a:r>
              <a:rPr lang="hu-HU" dirty="0" smtClean="0"/>
              <a:t> </a:t>
            </a:r>
            <a:r>
              <a:rPr lang="hu-HU" dirty="0" err="1" smtClean="0"/>
              <a:t>will</a:t>
            </a:r>
            <a:r>
              <a:rPr lang="hu-HU" dirty="0" smtClean="0"/>
              <a:t> be </a:t>
            </a:r>
            <a:r>
              <a:rPr lang="hu-HU" dirty="0" err="1" smtClean="0"/>
              <a:t>selected</a:t>
            </a:r>
            <a:r>
              <a:rPr lang="hu-HU" dirty="0" smtClean="0"/>
              <a:t>, </a:t>
            </a:r>
            <a:r>
              <a:rPr lang="hu-HU" dirty="0" err="1" smtClean="0"/>
              <a:t>only</a:t>
            </a:r>
            <a:r>
              <a:rPr lang="hu-HU" dirty="0" smtClean="0"/>
              <a:t>, </a:t>
            </a:r>
            <a:r>
              <a:rPr lang="hu-HU" dirty="0" err="1" smtClean="0"/>
              <a:t>if</a:t>
            </a:r>
            <a:r>
              <a:rPr lang="hu-HU" dirty="0" smtClean="0"/>
              <a:t> </a:t>
            </a:r>
            <a:r>
              <a:rPr lang="hu-HU" dirty="0" err="1" smtClean="0"/>
              <a:t>the</a:t>
            </a:r>
            <a:r>
              <a:rPr lang="hu-HU" dirty="0" smtClean="0"/>
              <a:t> </a:t>
            </a:r>
            <a:r>
              <a:rPr lang="hu-HU" dirty="0" err="1" smtClean="0"/>
              <a:t>circle</a:t>
            </a:r>
            <a:r>
              <a:rPr lang="hu-HU" dirty="0" smtClean="0"/>
              <a:t> </a:t>
            </a:r>
            <a:r>
              <a:rPr lang="hu-HU" dirty="0" err="1" smtClean="0"/>
              <a:t>does</a:t>
            </a:r>
            <a:r>
              <a:rPr lang="hu-HU" dirty="0" smtClean="0"/>
              <a:t> </a:t>
            </a:r>
            <a:r>
              <a:rPr lang="hu-HU" dirty="0" err="1" smtClean="0"/>
              <a:t>not</a:t>
            </a:r>
            <a:r>
              <a:rPr lang="hu-HU" dirty="0" smtClean="0"/>
              <a:t> </a:t>
            </a:r>
            <a:r>
              <a:rPr lang="hu-HU" dirty="0" err="1" smtClean="0"/>
              <a:t>contain</a:t>
            </a:r>
            <a:r>
              <a:rPr lang="hu-HU" dirty="0" smtClean="0"/>
              <a:t> a </a:t>
            </a:r>
            <a:r>
              <a:rPr lang="hu-HU" dirty="0" err="1" smtClean="0"/>
              <a:t>previously</a:t>
            </a:r>
            <a:r>
              <a:rPr lang="hu-HU" dirty="0" smtClean="0"/>
              <a:t> </a:t>
            </a:r>
            <a:r>
              <a:rPr lang="hu-HU" dirty="0" err="1" smtClean="0"/>
              <a:t>selected</a:t>
            </a:r>
            <a:r>
              <a:rPr lang="hu-HU" dirty="0" smtClean="0"/>
              <a:t> </a:t>
            </a:r>
            <a:r>
              <a:rPr lang="hu-HU" dirty="0" err="1" smtClean="0"/>
              <a:t>point</a:t>
            </a:r>
            <a:r>
              <a:rPr lang="hu-HU" dirty="0" smtClean="0"/>
              <a:t>.</a:t>
            </a:r>
          </a:p>
          <a:p>
            <a:endParaRPr lang="hu-HU" dirty="0"/>
          </a:p>
        </p:txBody>
      </p:sp>
    </p:spTree>
    <p:extLst>
      <p:ext uri="{BB962C8B-B14F-4D97-AF65-F5344CB8AC3E}">
        <p14:creationId xmlns:p14="http://schemas.microsoft.com/office/powerpoint/2010/main" val="331780003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án">
  <a:themeElements>
    <a:clrScheme name="Műhel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Mediá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á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Median</Template>
  <TotalTime>837</TotalTime>
  <Words>1738</Words>
  <Application>Microsoft Office PowerPoint</Application>
  <PresentationFormat>Diavetítés a képernyőre (4:3 oldalarány)</PresentationFormat>
  <Paragraphs>205</Paragraphs>
  <Slides>62</Slides>
  <Notes>4</Notes>
  <HiddenSlides>0</HiddenSlides>
  <MMClips>0</MMClips>
  <ScaleCrop>false</ScaleCrop>
  <HeadingPairs>
    <vt:vector size="6" baseType="variant">
      <vt:variant>
        <vt:lpstr>Használt betűtípusok</vt:lpstr>
      </vt:variant>
      <vt:variant>
        <vt:i4>4</vt:i4>
      </vt:variant>
      <vt:variant>
        <vt:lpstr>Téma</vt:lpstr>
      </vt:variant>
      <vt:variant>
        <vt:i4>1</vt:i4>
      </vt:variant>
      <vt:variant>
        <vt:lpstr>Diacímek</vt:lpstr>
      </vt:variant>
      <vt:variant>
        <vt:i4>62</vt:i4>
      </vt:variant>
    </vt:vector>
  </HeadingPairs>
  <TitlesOfParts>
    <vt:vector size="67" baseType="lpstr">
      <vt:lpstr>Calibri</vt:lpstr>
      <vt:lpstr>Tw Cen MT</vt:lpstr>
      <vt:lpstr>Wingdings</vt:lpstr>
      <vt:lpstr>Wingdings 2</vt:lpstr>
      <vt:lpstr>Medián</vt:lpstr>
      <vt:lpstr>Automations in cartographic generalization</vt:lpstr>
      <vt:lpstr>Point simplification</vt:lpstr>
      <vt:lpstr>Point’s types </vt:lpstr>
      <vt:lpstr>Aggregation of a set of point features</vt:lpstr>
      <vt:lpstr>K-means clustering (MacQueen, 1967)</vt:lpstr>
      <vt:lpstr>ISODATA</vt:lpstr>
      <vt:lpstr>Representing the cluster by a single point</vt:lpstr>
      <vt:lpstr>Algorithms for selective omission of a set of point features</vt:lpstr>
      <vt:lpstr>Settlement-spacing ratio algorithm</vt:lpstr>
      <vt:lpstr>Circle-growth algorithm</vt:lpstr>
      <vt:lpstr>Algorithm for structural simplification of a set of point features</vt:lpstr>
      <vt:lpstr>Quadtree based point generalization by </vt:lpstr>
      <vt:lpstr>What is quadtree?</vt:lpstr>
      <vt:lpstr>Point selection in quadtrees</vt:lpstr>
      <vt:lpstr>Value-based selection, Centrality-based</vt:lpstr>
      <vt:lpstr>Midpoint, Cluster-based, Co-location</vt:lpstr>
      <vt:lpstr>On the fly generalization</vt:lpstr>
      <vt:lpstr>Raster type data</vt:lpstr>
      <vt:lpstr>Elevation data</vt:lpstr>
      <vt:lpstr>TIN</vt:lpstr>
      <vt:lpstr>GRID</vt:lpstr>
      <vt:lpstr>GRID model  DEM</vt:lpstr>
      <vt:lpstr>Global or semi-global DEM models</vt:lpstr>
      <vt:lpstr>GTOPO30 data sources</vt:lpstr>
      <vt:lpstr>SRTM Shuttle Radar Topographic Mission</vt:lpstr>
      <vt:lpstr>SRTM</vt:lpstr>
      <vt:lpstr>SRTM</vt:lpstr>
      <vt:lpstr>Available SRTM models</vt:lpstr>
      <vt:lpstr>ACE2</vt:lpstr>
      <vt:lpstr>ETOPO1</vt:lpstr>
      <vt:lpstr>Etopo 1 data sources, Ice Surface</vt:lpstr>
      <vt:lpstr>Etopo1 data soruces, Bedrock</vt:lpstr>
      <vt:lpstr>ASTER GDEM (v2) 2011.</vt:lpstr>
      <vt:lpstr>In Aster GDEM, you can see the vegetation</vt:lpstr>
      <vt:lpstr>EU-DEM</vt:lpstr>
      <vt:lpstr>Working with DEMs</vt:lpstr>
      <vt:lpstr>Problem </vt:lpstr>
      <vt:lpstr>Border lines and ETOPO1</vt:lpstr>
      <vt:lpstr>Create hypsometry</vt:lpstr>
      <vt:lpstr>Check the areas under 0 meter</vt:lpstr>
      <vt:lpstr>Dissolve the area borders to a polygon (landmass)</vt:lpstr>
      <vt:lpstr>Rasterize (RasterRasterize)</vt:lpstr>
      <vt:lpstr>Change the image pixel values</vt:lpstr>
      <vt:lpstr>PowerPoint bemutató</vt:lpstr>
      <vt:lpstr>Almost done…</vt:lpstr>
      <vt:lpstr>Set the hypsometry</vt:lpstr>
      <vt:lpstr>Check the new raster and vector layer</vt:lpstr>
      <vt:lpstr>Solution in QGIS HOMEWORK 3.</vt:lpstr>
      <vt:lpstr>DEM generalization by image processing</vt:lpstr>
      <vt:lpstr>Digital image processing</vt:lpstr>
      <vt:lpstr>PowerPoint bemutató</vt:lpstr>
      <vt:lpstr>How it works</vt:lpstr>
      <vt:lpstr>How can we calculate the new value</vt:lpstr>
      <vt:lpstr>Edges… </vt:lpstr>
      <vt:lpstr>Global Mapper v. 13. image filtering</vt:lpstr>
      <vt:lpstr>Original, Box Average 3x3, 5x5, 9x9</vt:lpstr>
      <vt:lpstr>The resolution of the new model is smaller, you can use them smaller size as the original one</vt:lpstr>
      <vt:lpstr>3D view of the smoothed image by 3x3 and 9x9 kernel</vt:lpstr>
      <vt:lpstr>Comparison of elevation changes</vt:lpstr>
      <vt:lpstr>The changes of elevations compared  the filtered SRTM and the original SRTM data</vt:lpstr>
      <vt:lpstr>The bigger changes happened at the tight valleys and at the ridges</vt:lpstr>
      <vt:lpstr>Location of sample area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Automations in cartographic generalization</dc:title>
  <dc:creator>Ungvári Zsuzsannna</dc:creator>
  <cp:lastModifiedBy>ungvarizs</cp:lastModifiedBy>
  <cp:revision>73</cp:revision>
  <cp:lastPrinted>2015-10-21T10:37:27Z</cp:lastPrinted>
  <dcterms:created xsi:type="dcterms:W3CDTF">2014-10-15T12:04:31Z</dcterms:created>
  <dcterms:modified xsi:type="dcterms:W3CDTF">2015-10-22T06:47:51Z</dcterms:modified>
</cp:coreProperties>
</file>