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OpenSans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599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599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4"/>
            <a:chOff x="0" y="3903669"/>
            <a:chExt cx="9144000" cy="1239924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099" cy="98789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099" cy="98789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099" cy="9878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099" cy="987899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199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899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899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7999" cy="3103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199" cy="1564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199" cy="1269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en.wikipedia.org/wiki/D3.js#Technical_principles" TargetMode="External"/><Relationship Id="rId4" Type="http://schemas.openxmlformats.org/officeDocument/2006/relationships/hyperlink" Target="https://github.com/mbostock/d3" TargetMode="External"/><Relationship Id="rId5" Type="http://schemas.openxmlformats.org/officeDocument/2006/relationships/hyperlink" Target="https://www.dashingd3js.com/" TargetMode="External"/><Relationship Id="rId6" Type="http://schemas.openxmlformats.org/officeDocument/2006/relationships/hyperlink" Target="https://square.github.io/intro-to-d3/" TargetMode="External"/><Relationship Id="rId7" Type="http://schemas.openxmlformats.org/officeDocument/2006/relationships/hyperlink" Target="https://github.com/mbostock/d3/wiki/API-Reference" TargetMode="External"/><Relationship Id="rId8" Type="http://schemas.openxmlformats.org/officeDocument/2006/relationships/hyperlink" Target="http://bost.ocks.org/mike/map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#slide=id.gdc223d5c1_0_6" TargetMode="External"/><Relationship Id="rId4" Type="http://schemas.openxmlformats.org/officeDocument/2006/relationships/hyperlink" Target="#slide=id.gdc223d5c1_0_6" TargetMode="External"/><Relationship Id="rId5" Type="http://schemas.openxmlformats.org/officeDocument/2006/relationships/hyperlink" Target="#slide=id.gfa70ba256_0_0" TargetMode="External"/><Relationship Id="rId6" Type="http://schemas.openxmlformats.org/officeDocument/2006/relationships/hyperlink" Target="#slide=id.gfa70ba256_0_0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#slide=id.gfa70ba256_0_304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hub.com/mbostock/d3/wiki/API-Reference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775222"/>
            <a:ext cx="8222100" cy="838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D3.js könyvtár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715912"/>
            <a:ext cx="8222100" cy="432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Gergely Szabolcs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D3 és topoJSON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hátrány hogy WEB-es felületű megjelenítésről beszélünk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ez azt jelenti hogy nagyon részletes térképek készítése bonyolult, optimizáló eljárásokat igényel(pl. részletes magassági térképek), mivel ezek nagy mennyíségű adatok(~&gt; 1GB topoJSON fájl)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ilyen nagy adatok megjelenítését nem biztosítja a D3 js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a könyvtár adatbeolvasó algoritmus módosításával viszont ez is megvalósítható(bonyolult)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webszerver szükséges a működéséhez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Térkép D3.js-el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Világ- és Új-Zéland térkep D3 könyvtárral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shapefile-ból szerzett adatok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adatok átalakítása geoJSON majd topoJSON formátumba ogr2ogr programmal</a:t>
            </a:r>
          </a:p>
          <a:p>
            <a:pPr indent="-228600" lvl="0" marL="457200" rtl="0">
              <a:spcBef>
                <a:spcPts val="0"/>
              </a:spcBef>
              <a:buChar char="➢"/>
            </a:pPr>
            <a:r>
              <a:rPr lang="en"/>
              <a:t>topoJSON felhasználása a WEB-es térkép megteremtéséhez</a:t>
            </a:r>
          </a:p>
          <a:p>
            <a:pPr indent="-228600" lvl="0" marL="457200">
              <a:spcBef>
                <a:spcPts val="0"/>
              </a:spcBef>
              <a:buChar char="➢"/>
            </a:pPr>
            <a:r>
              <a:rPr lang="en"/>
              <a:t>webszerverre való feltöltés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Index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152475"/>
            <a:ext cx="8520599" cy="3804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[1] : HTML - weboldalt leíró nyelv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kulcsszavakat(</a:t>
            </a:r>
            <a:r>
              <a:rPr i="1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TAG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használ külömböző elemtípusok leírására (pl. </a:t>
            </a:r>
            <a:r>
              <a:rPr i="1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&lt;a&gt;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link, </a:t>
            </a:r>
            <a:r>
              <a:rPr i="1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&lt;p&gt;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paragráfus)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elemek hierarhikus elhelyezkedése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böngészők képesek ezen elemeket vizuálisan megjeleníteni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Char char="➢"/>
            </a:pPr>
            <a:r>
              <a:rPr lang="en">
                <a:solidFill>
                  <a:schemeClr val="dk1"/>
                </a:solidFill>
              </a:rPr>
              <a:t>[2] : SVG - XML formátumú fájl képek, ábrák megjelenítésére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800">
                <a:solidFill>
                  <a:schemeClr val="dk1"/>
                </a:solidFill>
              </a:rPr>
              <a:t>HTML-hez hasonlóan hierarhikus </a:t>
            </a:r>
            <a:r>
              <a:rPr i="1" lang="en" sz="1800">
                <a:solidFill>
                  <a:schemeClr val="dk1"/>
                </a:solidFill>
              </a:rPr>
              <a:t>TAG</a:t>
            </a:r>
            <a:r>
              <a:rPr lang="en" sz="1800">
                <a:solidFill>
                  <a:schemeClr val="dk1"/>
                </a:solidFill>
              </a:rPr>
              <a:t>-eket tartalmaz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i="1" lang="en" sz="1800">
                <a:solidFill>
                  <a:schemeClr val="dk1"/>
                </a:solidFill>
              </a:rPr>
              <a:t>TAG</a:t>
            </a:r>
            <a:r>
              <a:rPr lang="en" sz="1800">
                <a:solidFill>
                  <a:schemeClr val="dk1"/>
                </a:solidFill>
              </a:rPr>
              <a:t>-ek lehetnek elemi mértani alakzatok pl. kör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800">
                <a:solidFill>
                  <a:schemeClr val="dk1"/>
                </a:solidFill>
              </a:rPr>
              <a:t>CSS segítségével is lehet stilizálni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Index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11700" y="1152475"/>
            <a:ext cx="8520599" cy="3804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[3] : CSS - stílus leírása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HTML elemekre alkalmazható stílusok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elemek </a:t>
            </a:r>
            <a:r>
              <a:rPr i="1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vagy </a:t>
            </a:r>
            <a:r>
              <a:rPr i="1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attribútumokkal azonosíthatók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egy elemre több stílus alkalmazható, prioritás vagy sorrend alapján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Char char="➢"/>
            </a:pPr>
            <a:r>
              <a:rPr lang="en">
                <a:solidFill>
                  <a:schemeClr val="dk1"/>
                </a:solidFill>
              </a:rPr>
              <a:t>[4] : DOM - HTML elemekből generált gráf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800">
                <a:solidFill>
                  <a:schemeClr val="dk1"/>
                </a:solidFill>
              </a:rPr>
              <a:t>inteaktív objektumokból áll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800">
                <a:solidFill>
                  <a:schemeClr val="dk1"/>
                </a:solidFill>
              </a:rPr>
              <a:t>elemeket lehet követni, eseményeket kezelni rajtuk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311700" y="1152475"/>
            <a:ext cx="8520599" cy="3804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[5] : geoJSON - földrajzi adatok reprezentációja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egy objektum lehet egy geometriai alakzat, jellemzője vagy jellemzői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lehetséges geometriatípusok : </a:t>
            </a:r>
            <a:r>
              <a:rPr i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Pont, Vonal, Poligon, MultiPont, MultiVonal, MultiPoligon, Geometriai gyűjtemény</a:t>
            </a:r>
          </a:p>
          <a:p>
            <a:pPr indent="-342900" lvl="1" marL="9144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egy jellemző egy geometriai objektumot és tulajdonságait tartalmazza : </a:t>
            </a:r>
          </a:p>
          <a:p>
            <a:pPr indent="0" lvl="0" marL="1371600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"type"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"Feature",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"geometry"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  "type"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"Point",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  "coordinates"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[125.6, 10.1]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},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"properties"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  "name"</a:t>
            </a:r>
            <a:r>
              <a:rPr b="1"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"Dinagat Islands"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EEEEEE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457200" rtl="0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Index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Irodalom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https://en.wikipedia.org/wiki/D3.js#Technical_principles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https://github.com/mbostock/d3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https://www.dashingd3js.com/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https://square.github.io/intro-to-d3/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https://github.com/mbostock/d3/wiki/API-Reference</a:t>
            </a:r>
          </a:p>
          <a:p>
            <a:pPr indent="-228600" lvl="0" marL="457200">
              <a:spcBef>
                <a:spcPts val="0"/>
              </a:spcBef>
              <a:buFont typeface="Arial"/>
              <a:buChar char="➢"/>
            </a:pP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http://bost.ocks.org/mike/map/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- részletes térképkészítés D3.js-el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 a D3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26400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JavaScript könyvtár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D3 = </a:t>
            </a:r>
            <a:r>
              <a:rPr lang="en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ata-</a:t>
            </a:r>
            <a:r>
              <a:rPr lang="en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riven </a:t>
            </a:r>
            <a:r>
              <a:rPr lang="en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ocuments(Adatirányított Dokumentumok)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Dinamikus, interaktív adatvizualizáció böngészőkben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HTML</a:t>
            </a:r>
            <a:r>
              <a:rPr baseline="30000"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[1]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SVG</a:t>
            </a:r>
            <a:r>
              <a:rPr baseline="30000"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[2]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és CSS</a:t>
            </a:r>
            <a:r>
              <a:rPr baseline="30000"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[3]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használata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Adatok `hozzákötése` a DOM</a:t>
            </a:r>
            <a:r>
              <a:rPr baseline="30000"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[4]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-hoz, majd ezeken végzett transzformációk</a:t>
            </a:r>
          </a:p>
          <a:p>
            <a:pPr indent="-228600" lvl="0" marL="457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Gyors sok adatok kezelésére, moduláris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Adatvizualizáció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könyvtár szerzője a következő lépéseket javasolja az adatvizualizációra: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beszerzés - adatok beszerzése; pl. fájlból vagy adatbázisból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elemzés - adatstruktúrálás értelem alapján, kategorizálás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szűrés - csak a jellegzetes adatokat tartjuk meg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bányászat - statisztika- vagy adatbányászattal matematikai kontextusba tesszük az adatokat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reprezentáció - adatok reprezentációja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finomítás - reprezentáció finomítása, precizitása</a:t>
            </a:r>
          </a:p>
          <a:p>
            <a:pPr indent="-228600" lvl="1" marL="914400" rtl="0">
              <a:lnSpc>
                <a:spcPct val="136363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Font typeface="Arial"/>
              <a:buChar char="○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interakció - adatok manipulációja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földrajzi adatok JSON-szerű formátumba való reprezentációja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geoJSON</a:t>
            </a:r>
            <a:r>
              <a:rPr baseline="30000"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[5]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bővítménye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topoJSON fájlok `össze vannak olvasztva` közös vonal alapján(</a:t>
            </a:r>
            <a:r>
              <a:rPr i="1" lang="en">
                <a:latin typeface="Arial"/>
                <a:ea typeface="Arial"/>
                <a:cs typeface="Arial"/>
                <a:sym typeface="Arial"/>
              </a:rPr>
              <a:t>ív - arc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az `összeolvasztás` miatt 85-90%-os méretcsökkentés érhető el geoJSON-hoz képest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viszont a D3 könyvtár geoJSON-al dolgozik:</a:t>
            </a:r>
          </a:p>
          <a:p>
            <a:pPr indent="-228600" lvl="1" marL="914400" rtl="0">
              <a:spcBef>
                <a:spcPts val="0"/>
              </a:spcBef>
              <a:buFont typeface="Arial"/>
              <a:buChar char="○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visszaalakítja a topoJSON-t geoJSON-ba mielőtt műveleteket végez rajta</a:t>
            </a:r>
          </a:p>
        </p:txBody>
      </p:sp>
      <p:sp>
        <p:nvSpPr>
          <p:cNvPr id="104" name="Shape 104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TopoJSON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az </a:t>
            </a:r>
            <a:r>
              <a:rPr i="1" lang="en">
                <a:latin typeface="Arial"/>
                <a:ea typeface="Arial"/>
                <a:cs typeface="Arial"/>
                <a:sym typeface="Arial"/>
              </a:rPr>
              <a:t>ív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egy koordinátasorozat, ami topológia szinten van tárolva : </a:t>
            </a:r>
          </a:p>
          <a:p>
            <a:pPr indent="-69850" lvl="0" marL="457200" rtl="0">
              <a:spcBef>
                <a:spcPts val="0"/>
              </a:spcBef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"type": "Topology",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"transform": {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"scale": [0.036003600360036005, 0.017361589674592462],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"translate": [-180, -89.99892578124998]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},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"objects": {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"aruba": {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  "type": "Polygon",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  "arcs": [[0]],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  "id": 533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},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"arcs": [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  [[3058, 5901], [0, -2], [-2, 1], [-1, 3], [-2, 3], [0, 3], [1, 1], [1, -3],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	[2, -5], [1, -1]]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  ]</a:t>
            </a:r>
            <a:b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solidFill>
                  <a:srgbClr val="000000"/>
                </a:solidFill>
                <a:highlight>
                  <a:srgbClr val="F7F7F7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10" name="Shape 110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TopoJSON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D3 és topoJSON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topoJSON formátumú adatokat használva szép térképeket lehet készíteni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SVG manipuláló függvények könnyítik a térképkészítést/módosítást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CSS segítségével az SVG térképek könnyen stilizálhatóak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lehetőséget ad nagyításra és mozgatásra is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ezeket viszonylag egyszerű javascript módszerekkel lehet kezelni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összes funkciói részletesen megtalálhatók a </a:t>
            </a: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wiki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-oldalán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egy kezdetleges térképminta látható az 1. ábrán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D3 és topoJSON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362775" y="1123850"/>
            <a:ext cx="5469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/>
              <a:t>1. ábra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Új-Zéland térképe régiókra osztva, nagyobb településeket is feltüntetve. Településre mozgatva az egeret megjelenik a település neve, régió esetében pedig kivilágosodik a régió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800"/>
            <a:ext cx="3051075" cy="355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D3 és topoJSON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311700" y="1229875"/>
            <a:ext cx="8520599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kicsit komolyabb dolog a térképnagyítás ami a 2. és 3. ábrákon látható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735673"/>
            <a:ext cx="5039201" cy="283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5610150" y="1735550"/>
            <a:ext cx="3162899" cy="28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2. ábra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Világtérkép külömböző színű országokkal, Budapest-el megvilágítva</a:t>
            </a:r>
            <a:r>
              <a:rPr i="1"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410000"/>
            <a:ext cx="8520599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D3 és topoJSON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5610150" y="1735550"/>
            <a:ext cx="3162899" cy="28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3. ábra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Világtérkép külömböző színű országokkal, Budapest-el megvilágítva, kinagyítva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735550"/>
            <a:ext cx="5039201" cy="283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